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3"/>
  </p:notesMasterIdLst>
  <p:handoutMasterIdLst>
    <p:handoutMasterId r:id="rId54"/>
  </p:handoutMasterIdLst>
  <p:sldIdLst>
    <p:sldId id="256" r:id="rId2"/>
    <p:sldId id="385" r:id="rId3"/>
    <p:sldId id="341" r:id="rId4"/>
    <p:sldId id="290" r:id="rId5"/>
    <p:sldId id="354" r:id="rId6"/>
    <p:sldId id="291" r:id="rId7"/>
    <p:sldId id="292" r:id="rId8"/>
    <p:sldId id="293" r:id="rId9"/>
    <p:sldId id="355" r:id="rId10"/>
    <p:sldId id="356" r:id="rId11"/>
    <p:sldId id="357" r:id="rId12"/>
    <p:sldId id="358" r:id="rId13"/>
    <p:sldId id="359" r:id="rId14"/>
    <p:sldId id="360" r:id="rId15"/>
    <p:sldId id="361" r:id="rId16"/>
    <p:sldId id="362" r:id="rId17"/>
    <p:sldId id="294" r:id="rId18"/>
    <p:sldId id="295" r:id="rId19"/>
    <p:sldId id="363" r:id="rId20"/>
    <p:sldId id="364" r:id="rId21"/>
    <p:sldId id="365" r:id="rId22"/>
    <p:sldId id="367" r:id="rId23"/>
    <p:sldId id="366" r:id="rId24"/>
    <p:sldId id="368" r:id="rId25"/>
    <p:sldId id="369" r:id="rId26"/>
    <p:sldId id="370" r:id="rId27"/>
    <p:sldId id="371" r:id="rId28"/>
    <p:sldId id="372" r:id="rId29"/>
    <p:sldId id="296" r:id="rId30"/>
    <p:sldId id="373" r:id="rId31"/>
    <p:sldId id="374" r:id="rId32"/>
    <p:sldId id="375" r:id="rId33"/>
    <p:sldId id="376" r:id="rId34"/>
    <p:sldId id="377" r:id="rId35"/>
    <p:sldId id="378" r:id="rId36"/>
    <p:sldId id="379" r:id="rId37"/>
    <p:sldId id="380" r:id="rId38"/>
    <p:sldId id="382" r:id="rId39"/>
    <p:sldId id="386" r:id="rId40"/>
    <p:sldId id="387" r:id="rId41"/>
    <p:sldId id="390" r:id="rId42"/>
    <p:sldId id="388" r:id="rId43"/>
    <p:sldId id="389" r:id="rId44"/>
    <p:sldId id="384" r:id="rId45"/>
    <p:sldId id="391" r:id="rId46"/>
    <p:sldId id="392" r:id="rId47"/>
    <p:sldId id="393" r:id="rId48"/>
    <p:sldId id="394" r:id="rId49"/>
    <p:sldId id="395" r:id="rId50"/>
    <p:sldId id="396" r:id="rId51"/>
    <p:sldId id="267" r:id="rId5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64" cy="35052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265065" y="0"/>
            <a:ext cx="4029164" cy="350520"/>
          </a:xfrm>
          <a:prstGeom prst="rect">
            <a:avLst/>
          </a:prstGeom>
        </p:spPr>
        <p:txBody>
          <a:bodyPr vert="horz" lIns="91440" tIns="45720" rIns="91440" bIns="45720" rtlCol="0"/>
          <a:lstStyle>
            <a:lvl1pPr algn="r">
              <a:defRPr sz="1200"/>
            </a:lvl1pPr>
          </a:lstStyle>
          <a:p>
            <a:pPr>
              <a:defRPr/>
            </a:pPr>
            <a:fld id="{DAB58089-5F6F-439B-832C-ABB185D1FE0A}" type="datetimeFigureOut">
              <a:rPr lang="en-US"/>
              <a:pPr>
                <a:defRPr/>
              </a:pPr>
              <a:t>10/4/2020</a:t>
            </a:fld>
            <a:endParaRPr lang="en-GB"/>
          </a:p>
        </p:txBody>
      </p:sp>
      <p:sp>
        <p:nvSpPr>
          <p:cNvPr id="4" name="Footer Placeholder 3"/>
          <p:cNvSpPr>
            <a:spLocks noGrp="1"/>
          </p:cNvSpPr>
          <p:nvPr>
            <p:ph type="ftr" sz="quarter" idx="2"/>
          </p:nvPr>
        </p:nvSpPr>
        <p:spPr>
          <a:xfrm>
            <a:off x="1" y="6658757"/>
            <a:ext cx="4029164" cy="35052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265065" y="6658757"/>
            <a:ext cx="4029164" cy="350520"/>
          </a:xfrm>
          <a:prstGeom prst="rect">
            <a:avLst/>
          </a:prstGeom>
        </p:spPr>
        <p:txBody>
          <a:bodyPr vert="horz" lIns="91440" tIns="45720" rIns="91440" bIns="45720" rtlCol="0" anchor="b"/>
          <a:lstStyle>
            <a:lvl1pPr algn="r">
              <a:defRPr sz="1200"/>
            </a:lvl1pPr>
          </a:lstStyle>
          <a:p>
            <a:pPr>
              <a:defRPr/>
            </a:pPr>
            <a:fld id="{D75656AE-B240-493F-B94C-9B665EB6BA45}" type="slidenum">
              <a:rPr lang="en-GB"/>
              <a:pPr>
                <a:defRPr/>
              </a:pPr>
              <a:t>‹#›</a:t>
            </a:fld>
            <a:endParaRPr lang="en-GB"/>
          </a:p>
        </p:txBody>
      </p:sp>
    </p:spTree>
    <p:extLst>
      <p:ext uri="{BB962C8B-B14F-4D97-AF65-F5344CB8AC3E}">
        <p14:creationId xmlns:p14="http://schemas.microsoft.com/office/powerpoint/2010/main" val="269923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64" cy="3505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265065" y="0"/>
            <a:ext cx="4029164" cy="3505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8ADDF3-B199-4BDD-AE7B-A2B984AA24C3}" type="datetimeFigureOut">
              <a:rPr lang="en-US"/>
              <a:pPr>
                <a:defRPr/>
              </a:pPr>
              <a:t>10/4/2020</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6658757"/>
            <a:ext cx="4029164" cy="3505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265065" y="6658757"/>
            <a:ext cx="4029164" cy="3505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29B8D3-9712-4F9D-9665-A65B30521370}" type="slidenum">
              <a:rPr lang="en-GB"/>
              <a:pPr>
                <a:defRPr/>
              </a:pPr>
              <a:t>‹#›</a:t>
            </a:fld>
            <a:endParaRPr lang="en-GB"/>
          </a:p>
        </p:txBody>
      </p:sp>
    </p:spTree>
    <p:extLst>
      <p:ext uri="{BB962C8B-B14F-4D97-AF65-F5344CB8AC3E}">
        <p14:creationId xmlns:p14="http://schemas.microsoft.com/office/powerpoint/2010/main" val="3142543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6929486" cy="714380"/>
          </a:xfrm>
        </p:spPr>
        <p:txBody>
          <a:bodyPr/>
          <a:lstStyle/>
          <a:p>
            <a:r>
              <a:rPr lang="en-US" dirty="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8ED7645F-28E9-43F5-8DE8-F26D6BFC7DBB}" type="slidenum">
              <a:rPr lang="en-GB"/>
              <a:pPr>
                <a:defRPr/>
              </a:pPr>
              <a:t>‹#›</a:t>
            </a:fld>
            <a:endParaRPr lang="en-GB" dirty="0"/>
          </a:p>
        </p:txBody>
      </p:sp>
      <p:sp>
        <p:nvSpPr>
          <p:cNvPr id="4" name="Footer Placeholder 4"/>
          <p:cNvSpPr>
            <a:spLocks noGrp="1"/>
          </p:cNvSpPr>
          <p:nvPr userDrawn="1">
            <p:ph type="ftr" sz="quarter" idx="11"/>
          </p:nvPr>
        </p:nvSpPr>
        <p:spPr/>
        <p:txBody>
          <a:bodyPr/>
          <a:lstStyle>
            <a:lvl1pPr>
              <a:defRPr/>
            </a:lvl1pPr>
          </a:lstStyle>
          <a:p>
            <a:pPr>
              <a:defRPr/>
            </a:pPr>
            <a:r>
              <a:rPr lang="en-GB"/>
              <a:t>Glyn Davis &amp; Branko Pecar</a:t>
            </a:r>
            <a:endParaRPr lang="en-GB" b="0"/>
          </a:p>
        </p:txBody>
      </p:sp>
    </p:spTree>
    <p:extLst>
      <p:ext uri="{BB962C8B-B14F-4D97-AF65-F5344CB8AC3E}">
        <p14:creationId xmlns:p14="http://schemas.microsoft.com/office/powerpoint/2010/main" val="32203502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500063" y="274638"/>
            <a:ext cx="81867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6" name="Slide Number Placeholder 5"/>
          <p:cNvSpPr>
            <a:spLocks noGrp="1"/>
          </p:cNvSpPr>
          <p:nvPr>
            <p:ph type="sldNum" sz="quarter" idx="4"/>
          </p:nvPr>
        </p:nvSpPr>
        <p:spPr>
          <a:xfrm>
            <a:off x="8501063" y="6356350"/>
            <a:ext cx="428625" cy="215900"/>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cs typeface="+mn-cs"/>
              </a:defRPr>
            </a:lvl1pPr>
          </a:lstStyle>
          <a:p>
            <a:pPr>
              <a:defRPr/>
            </a:pPr>
            <a:fld id="{53980642-A5E5-4344-8B2B-B7DF3A75E8C2}" type="slidenum">
              <a:rPr lang="en-GB"/>
              <a:pPr>
                <a:defRPr/>
              </a:pPr>
              <a:t>‹#›</a:t>
            </a:fld>
            <a:endParaRPr lang="en-GB" dirty="0"/>
          </a:p>
        </p:txBody>
      </p:sp>
      <p:cxnSp>
        <p:nvCxnSpPr>
          <p:cNvPr id="11" name="Straight Connector 10"/>
          <p:cNvCxnSpPr/>
          <p:nvPr userDrawn="1"/>
        </p:nvCxnSpPr>
        <p:spPr>
          <a:xfrm flipV="1">
            <a:off x="214313" y="1143000"/>
            <a:ext cx="850106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userDrawn="1">
            <p:ph type="ftr" sz="quarter" idx="3"/>
          </p:nvPr>
        </p:nvSpPr>
        <p:spPr>
          <a:xfrm>
            <a:off x="428625" y="6072188"/>
            <a:ext cx="2714625" cy="285750"/>
          </a:xfrm>
          <a:prstGeom prst="rect">
            <a:avLst/>
          </a:prstGeom>
          <a:ln>
            <a:noFill/>
          </a:ln>
        </p:spPr>
        <p:txBody>
          <a:bodyPr/>
          <a:lstStyle>
            <a:lvl1pPr>
              <a:defRPr sz="1200" b="1">
                <a:solidFill>
                  <a:schemeClr val="tx2"/>
                </a:solidFill>
                <a:latin typeface="Arial" charset="0"/>
                <a:cs typeface="Arial" charset="0"/>
                <a:sym typeface="Symbol"/>
              </a:defRPr>
            </a:lvl1pPr>
          </a:lstStyle>
          <a:p>
            <a:pPr>
              <a:defRPr/>
            </a:pPr>
            <a:r>
              <a:rPr lang="en-GB"/>
              <a:t>Glyn Davis &amp; Branko Pecar</a:t>
            </a:r>
          </a:p>
        </p:txBody>
      </p:sp>
      <p:sp>
        <p:nvSpPr>
          <p:cNvPr id="13" name="Footer Placeholder 4"/>
          <p:cNvSpPr txBox="1">
            <a:spLocks/>
          </p:cNvSpPr>
          <p:nvPr userDrawn="1"/>
        </p:nvSpPr>
        <p:spPr>
          <a:xfrm>
            <a:off x="4572000" y="6072188"/>
            <a:ext cx="3857625" cy="285750"/>
          </a:xfrm>
          <a:prstGeom prst="rect">
            <a:avLst/>
          </a:prstGeom>
          <a:ln>
            <a:noFill/>
          </a:ln>
        </p:spPr>
        <p:txBody>
          <a:bodyPr anchor="ctr"/>
          <a:lstStyle/>
          <a:p>
            <a:pPr algn="r" fontAlgn="auto">
              <a:spcBef>
                <a:spcPts val="0"/>
              </a:spcBef>
              <a:spcAft>
                <a:spcPts val="0"/>
              </a:spcAft>
              <a:defRPr/>
            </a:pPr>
            <a:r>
              <a:rPr lang="en-GB" sz="1200" b="1" dirty="0">
                <a:solidFill>
                  <a:schemeClr val="tx2"/>
                </a:solidFill>
                <a:latin typeface="Arial" pitchFamily="34" charset="0"/>
                <a:cs typeface="Arial" pitchFamily="34" charset="0"/>
              </a:rPr>
              <a:t>Chapter 10: Long term forecasts and seasonality</a:t>
            </a:r>
            <a:endParaRPr lang="en-GB" sz="1200" dirty="0">
              <a:solidFill>
                <a:schemeClr val="tx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Lst>
  <p:hf hdr="0"/>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hyperlink" Target="https://www.encyclopediaofmath.org/index.php/Canadian_lynx_data"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12366" y="242873"/>
            <a:ext cx="8264090" cy="857250"/>
          </a:xfrm>
          <a:solidFill>
            <a:schemeClr val="accent4">
              <a:lumMod val="20000"/>
              <a:lumOff val="80000"/>
            </a:schemeClr>
          </a:solidFill>
        </p:spPr>
        <p:txBody>
          <a:bodyPr/>
          <a:lstStyle/>
          <a:p>
            <a:pPr eaLnBrk="1" hangingPunct="1"/>
            <a:r>
              <a:rPr lang="en-GB" sz="2400" dirty="0">
                <a:latin typeface="Arial" charset="0"/>
                <a:cs typeface="Arial" charset="0"/>
              </a:rPr>
              <a:t>Time series data - Long term forecasts and seasonality</a:t>
            </a:r>
          </a:p>
        </p:txBody>
      </p:sp>
      <p:sp>
        <p:nvSpPr>
          <p:cNvPr id="3" name="Slide Number Placeholder 2"/>
          <p:cNvSpPr>
            <a:spLocks noGrp="1"/>
          </p:cNvSpPr>
          <p:nvPr>
            <p:ph type="sldNum" sz="quarter" idx="10"/>
          </p:nvPr>
        </p:nvSpPr>
        <p:spPr/>
        <p:txBody>
          <a:bodyPr/>
          <a:lstStyle/>
          <a:p>
            <a:pPr>
              <a:defRPr/>
            </a:pPr>
            <a:fld id="{1FCF6FA8-0F1B-4823-90ED-2AD4D883FAE2}" type="slidenum">
              <a:rPr lang="en-GB"/>
              <a:pPr>
                <a:defRPr/>
              </a:pPr>
              <a:t>1</a:t>
            </a:fld>
            <a:endParaRPr lang="en-GB" dirty="0"/>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11" name="Rectangle 10"/>
          <p:cNvSpPr/>
          <p:nvPr/>
        </p:nvSpPr>
        <p:spPr>
          <a:xfrm>
            <a:off x="6163492" y="1772816"/>
            <a:ext cx="2429976" cy="523220"/>
          </a:xfrm>
          <a:prstGeom prst="rect">
            <a:avLst/>
          </a:prstGeom>
          <a:solidFill>
            <a:schemeClr val="accent3">
              <a:lumMod val="20000"/>
              <a:lumOff val="80000"/>
            </a:schemeClr>
          </a:solidFill>
        </p:spPr>
        <p:txBody>
          <a:bodyPr wrap="squar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Seasonality?</a:t>
            </a:r>
          </a:p>
        </p:txBody>
      </p:sp>
      <p:sp>
        <p:nvSpPr>
          <p:cNvPr id="14" name="Rectangle 13"/>
          <p:cNvSpPr/>
          <p:nvPr/>
        </p:nvSpPr>
        <p:spPr>
          <a:xfrm>
            <a:off x="6575221" y="3105834"/>
            <a:ext cx="1606519" cy="646331"/>
          </a:xfrm>
          <a:prstGeom prst="rect">
            <a:avLst/>
          </a:prstGeom>
          <a:noFill/>
        </p:spPr>
        <p:txBody>
          <a:bodyPr wrap="square">
            <a:spAutoFit/>
          </a:bodyPr>
          <a:lstStyle/>
          <a:p>
            <a:pPr algn="ct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Forecasting and Errors?</a:t>
            </a:r>
          </a:p>
        </p:txBody>
      </p:sp>
      <p:sp>
        <p:nvSpPr>
          <p:cNvPr id="4" name="Rectangle 3">
            <a:extLst>
              <a:ext uri="{FF2B5EF4-FFF2-40B4-BE49-F238E27FC236}">
                <a16:creationId xmlns:a16="http://schemas.microsoft.com/office/drawing/2014/main" id="{F1921EF8-AE39-4676-AEA1-ED50FCD98F74}"/>
              </a:ext>
            </a:extLst>
          </p:cNvPr>
          <p:cNvSpPr/>
          <p:nvPr/>
        </p:nvSpPr>
        <p:spPr>
          <a:xfrm>
            <a:off x="652938" y="4411322"/>
            <a:ext cx="5427528"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aim of this chapter is to provide the reader with a set of tools which can be used for time series analysis and extrapolation. This chapter will allow you to apply several time series methods for long-term forecasting and extrapolation. </a:t>
            </a:r>
            <a:endParaRPr lang="en-GB" dirty="0"/>
          </a:p>
        </p:txBody>
      </p:sp>
      <p:pic>
        <p:nvPicPr>
          <p:cNvPr id="9" name="Picture 8">
            <a:extLst>
              <a:ext uri="{FF2B5EF4-FFF2-40B4-BE49-F238E27FC236}">
                <a16:creationId xmlns:a16="http://schemas.microsoft.com/office/drawing/2014/main" id="{48DE4D2D-54EE-4BD5-A741-C64679B5EE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2938" y="1283660"/>
            <a:ext cx="4855166" cy="294412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(3/9)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10</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pic>
        <p:nvPicPr>
          <p:cNvPr id="7" name="Picture 6">
            <a:extLst>
              <a:ext uri="{FF2B5EF4-FFF2-40B4-BE49-F238E27FC236}">
                <a16:creationId xmlns:a16="http://schemas.microsoft.com/office/drawing/2014/main" id="{5EA2F530-B585-4AC0-88E4-D24A511C9BC1}"/>
              </a:ext>
            </a:extLst>
          </p:cNvPr>
          <p:cNvPicPr>
            <a:picLocks noChangeAspect="1"/>
          </p:cNvPicPr>
          <p:nvPr/>
        </p:nvPicPr>
        <p:blipFill>
          <a:blip r:embed="rId2"/>
          <a:stretch>
            <a:fillRect/>
          </a:stretch>
        </p:blipFill>
        <p:spPr>
          <a:xfrm>
            <a:off x="4948567" y="2708920"/>
            <a:ext cx="3923928" cy="1095642"/>
          </a:xfrm>
          <a:prstGeom prst="rect">
            <a:avLst/>
          </a:prstGeom>
        </p:spPr>
      </p:pic>
      <p:pic>
        <p:nvPicPr>
          <p:cNvPr id="8" name="Picture 7">
            <a:extLst>
              <a:ext uri="{FF2B5EF4-FFF2-40B4-BE49-F238E27FC236}">
                <a16:creationId xmlns:a16="http://schemas.microsoft.com/office/drawing/2014/main" id="{44634C29-9845-43BF-9B56-30E0B209EA7E}"/>
              </a:ext>
            </a:extLst>
          </p:cNvPr>
          <p:cNvPicPr/>
          <p:nvPr/>
        </p:nvPicPr>
        <p:blipFill>
          <a:blip r:embed="rId3"/>
          <a:stretch>
            <a:fillRect/>
          </a:stretch>
        </p:blipFill>
        <p:spPr>
          <a:xfrm>
            <a:off x="406854" y="1484784"/>
            <a:ext cx="1978025" cy="3067685"/>
          </a:xfrm>
          <a:prstGeom prst="rect">
            <a:avLst/>
          </a:prstGeom>
        </p:spPr>
      </p:pic>
      <p:pic>
        <p:nvPicPr>
          <p:cNvPr id="9" name="Picture 8">
            <a:extLst>
              <a:ext uri="{FF2B5EF4-FFF2-40B4-BE49-F238E27FC236}">
                <a16:creationId xmlns:a16="http://schemas.microsoft.com/office/drawing/2014/main" id="{12108482-615C-4EA5-80D6-1F787DDD461A}"/>
              </a:ext>
            </a:extLst>
          </p:cNvPr>
          <p:cNvPicPr/>
          <p:nvPr/>
        </p:nvPicPr>
        <p:blipFill>
          <a:blip r:embed="rId4"/>
          <a:stretch>
            <a:fillRect/>
          </a:stretch>
        </p:blipFill>
        <p:spPr>
          <a:xfrm>
            <a:off x="2623304" y="1493039"/>
            <a:ext cx="2119630" cy="3059430"/>
          </a:xfrm>
          <a:prstGeom prst="rect">
            <a:avLst/>
          </a:prstGeom>
        </p:spPr>
      </p:pic>
    </p:spTree>
    <p:extLst>
      <p:ext uri="{BB962C8B-B14F-4D97-AF65-F5344CB8AC3E}">
        <p14:creationId xmlns:p14="http://schemas.microsoft.com/office/powerpoint/2010/main" val="392802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(4/9)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11</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E0865EA6-0676-4220-A407-9F8570587B82}"/>
              </a:ext>
            </a:extLst>
          </p:cNvPr>
          <p:cNvSpPr/>
          <p:nvPr/>
        </p:nvSpPr>
        <p:spPr>
          <a:xfrm>
            <a:off x="611560" y="1268760"/>
            <a:ext cx="2880320"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To understand some of the calculations above, we will need another table, as per Figure 10.58.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E1E8DE4-90E2-46C2-A0AD-1D9B13E71163}"/>
              </a:ext>
            </a:extLst>
          </p:cNvPr>
          <p:cNvPicPr/>
          <p:nvPr/>
        </p:nvPicPr>
        <p:blipFill>
          <a:blip r:embed="rId2"/>
          <a:stretch>
            <a:fillRect/>
          </a:stretch>
        </p:blipFill>
        <p:spPr>
          <a:xfrm>
            <a:off x="3571533" y="1279538"/>
            <a:ext cx="5104923" cy="2221469"/>
          </a:xfrm>
          <a:prstGeom prst="rect">
            <a:avLst/>
          </a:prstGeom>
        </p:spPr>
      </p:pic>
    </p:spTree>
    <p:extLst>
      <p:ext uri="{BB962C8B-B14F-4D97-AF65-F5344CB8AC3E}">
        <p14:creationId xmlns:p14="http://schemas.microsoft.com/office/powerpoint/2010/main" val="219658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(5/9)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12</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044F662-D98C-49BC-83B3-93810E11B9E9}"/>
              </a:ext>
            </a:extLst>
          </p:cNvPr>
          <p:cNvSpPr/>
          <p:nvPr/>
        </p:nvSpPr>
        <p:spPr>
          <a:xfrm>
            <a:off x="466608" y="1310967"/>
            <a:ext cx="3961375"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Now calculate the cyclical component C and the model forecast value (row 15:45 hidden)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DAC5CB0-467B-461C-B0E2-B13C21DD32FF}"/>
              </a:ext>
            </a:extLst>
          </p:cNvPr>
          <p:cNvSpPr/>
          <p:nvPr/>
        </p:nvSpPr>
        <p:spPr>
          <a:xfrm>
            <a:off x="471618" y="3469542"/>
            <a:ext cx="3567910" cy="2308324"/>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decided that 9 years is the periodicity of this time series by just observing the graph. There are other more accurate methods, such as autocorrelations, that can be used to decide precise periodicity, but they are beyond the scope of this textbook.</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3A6A2AB-5AEC-4851-A0FC-54150FFEB9F6}"/>
              </a:ext>
            </a:extLst>
          </p:cNvPr>
          <p:cNvSpPr/>
          <p:nvPr/>
        </p:nvSpPr>
        <p:spPr>
          <a:xfrm>
            <a:off x="2982837" y="2587415"/>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10.59</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46B7CF7-2C61-4043-8903-D650B3F1DE1F}"/>
              </a:ext>
            </a:extLst>
          </p:cNvPr>
          <p:cNvPicPr/>
          <p:nvPr/>
        </p:nvPicPr>
        <p:blipFill>
          <a:blip r:embed="rId2"/>
          <a:stretch>
            <a:fillRect/>
          </a:stretch>
        </p:blipFill>
        <p:spPr>
          <a:xfrm>
            <a:off x="4572000" y="1296987"/>
            <a:ext cx="4176464" cy="4652293"/>
          </a:xfrm>
          <a:prstGeom prst="rect">
            <a:avLst/>
          </a:prstGeom>
        </p:spPr>
      </p:pic>
    </p:spTree>
    <p:extLst>
      <p:ext uri="{BB962C8B-B14F-4D97-AF65-F5344CB8AC3E}">
        <p14:creationId xmlns:p14="http://schemas.microsoft.com/office/powerpoint/2010/main" val="147576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(6/9)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13</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A8295A4-9615-4DCB-9342-50BEF43FD123}"/>
              </a:ext>
            </a:extLst>
          </p:cNvPr>
          <p:cNvSpPr/>
          <p:nvPr/>
        </p:nvSpPr>
        <p:spPr>
          <a:xfrm>
            <a:off x="500034" y="1227824"/>
            <a:ext cx="8248430" cy="1200329"/>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Column C in Figure 10.59 shows the number of lynx trapped per year (Y). The data are annual, so according to the principles of time series decomposition, they contain three components: T, C and I. We need to isolate the trend (T) component first. We achieved this in column D. This was calculated using Excel function =TREND().</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868BB87-E534-4552-AAB9-DAF93A2811C6}"/>
              </a:ext>
            </a:extLst>
          </p:cNvPr>
          <p:cNvSpPr/>
          <p:nvPr/>
        </p:nvSpPr>
        <p:spPr>
          <a:xfrm>
            <a:off x="516830" y="2612818"/>
            <a:ext cx="3335090" cy="2862322"/>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To eliminate the trend value from the data Y, we need to divide the historical values Y (column C in Figure 10.59) with the trend data T (column D in Figure 10.59). The result is the cyclical component (C) entangled with the irregular component (I) (column E in Figure 10.59). This component is shown in Figure 10.60.</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C5194F8-AC78-45E2-8DF0-7C97AA750E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89295"/>
            <a:ext cx="4143375" cy="2683922"/>
          </a:xfrm>
          <a:prstGeom prst="rect">
            <a:avLst/>
          </a:prstGeom>
          <a:noFill/>
        </p:spPr>
      </p:pic>
      <p:sp>
        <p:nvSpPr>
          <p:cNvPr id="8" name="Rectangle 7">
            <a:extLst>
              <a:ext uri="{FF2B5EF4-FFF2-40B4-BE49-F238E27FC236}">
                <a16:creationId xmlns:a16="http://schemas.microsoft.com/office/drawing/2014/main" id="{847D349C-4CC6-40B9-957E-7644F2C67E69}"/>
              </a:ext>
            </a:extLst>
          </p:cNvPr>
          <p:cNvSpPr/>
          <p:nvPr/>
        </p:nvSpPr>
        <p:spPr>
          <a:xfrm>
            <a:off x="4441482" y="5445510"/>
            <a:ext cx="1345433" cy="369332"/>
          </a:xfrm>
          <a:prstGeom prst="rect">
            <a:avLst/>
          </a:prstGeom>
        </p:spPr>
        <p:txBody>
          <a:bodyPr wrap="none">
            <a:spAutoFit/>
          </a:bodyPr>
          <a:lstStyle/>
          <a:p>
            <a:pPr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Figure 10.60</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56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(7/9)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14</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F55ACB8-0455-4269-A1F9-F35C271BB65E}"/>
              </a:ext>
            </a:extLst>
          </p:cNvPr>
          <p:cNvSpPr/>
          <p:nvPr/>
        </p:nvSpPr>
        <p:spPr>
          <a:xfrm>
            <a:off x="500034" y="1227824"/>
            <a:ext cx="8248430" cy="1323439"/>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Times New Roman" panose="02020603050405020304" pitchFamily="18" charset="0"/>
              </a:rPr>
              <a:t>To eliminate the irregular component and get just the cyclical component, we need to look at calculations from Figure 10.59. As the cycle length is 9 years, we copied cells from column E in blocks of 9 into row 3 (I3:Q3), we continued to copy these blocks of nine, until we exhausted all the values from column E in Figure 10.59. This table in cells I3:Q8 shows all identical cycles in every column (see Figure 10.61). </a:t>
            </a:r>
            <a:endParaRPr lang="en-GB" sz="1600" dirty="0"/>
          </a:p>
        </p:txBody>
      </p:sp>
      <p:pic>
        <p:nvPicPr>
          <p:cNvPr id="6" name="Picture 5">
            <a:extLst>
              <a:ext uri="{FF2B5EF4-FFF2-40B4-BE49-F238E27FC236}">
                <a16:creationId xmlns:a16="http://schemas.microsoft.com/office/drawing/2014/main" id="{BAC20A2B-B898-4B5A-AE1A-D6C944B34C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78978"/>
            <a:ext cx="4032448" cy="2666245"/>
          </a:xfrm>
          <a:prstGeom prst="rect">
            <a:avLst/>
          </a:prstGeom>
          <a:noFill/>
        </p:spPr>
      </p:pic>
      <p:sp>
        <p:nvSpPr>
          <p:cNvPr id="7" name="Rectangle 6">
            <a:extLst>
              <a:ext uri="{FF2B5EF4-FFF2-40B4-BE49-F238E27FC236}">
                <a16:creationId xmlns:a16="http://schemas.microsoft.com/office/drawing/2014/main" id="{63F0AC85-5BFF-4E05-8E0F-EF49EB49DDB1}"/>
              </a:ext>
            </a:extLst>
          </p:cNvPr>
          <p:cNvSpPr/>
          <p:nvPr/>
        </p:nvSpPr>
        <p:spPr>
          <a:xfrm>
            <a:off x="508432" y="2890678"/>
            <a:ext cx="3927951" cy="2554545"/>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Times New Roman" panose="02020603050405020304" pitchFamily="18" charset="0"/>
              </a:rPr>
              <a:t>Underneath every cycle, in cells I9:Q9 we then calculated an average value for every cycle. As we are now eliminating all the variations within every cycle, this average value for every cycle now becomes a typical cycle value. In other words, by averaging all values in every cycle, we have eliminated the Irregular component. What we have in I9:Q9 is a pure C component. Figure 10.61 shows this C component (column F in Figure 10.59).</a:t>
            </a:r>
            <a:endParaRPr lang="en-GB" sz="1600" dirty="0"/>
          </a:p>
        </p:txBody>
      </p:sp>
      <p:sp>
        <p:nvSpPr>
          <p:cNvPr id="8" name="Rectangle 7">
            <a:extLst>
              <a:ext uri="{FF2B5EF4-FFF2-40B4-BE49-F238E27FC236}">
                <a16:creationId xmlns:a16="http://schemas.microsoft.com/office/drawing/2014/main" id="{D66A3F2D-DBEF-426F-9272-8CB2ECA7D491}"/>
              </a:ext>
            </a:extLst>
          </p:cNvPr>
          <p:cNvSpPr/>
          <p:nvPr/>
        </p:nvSpPr>
        <p:spPr>
          <a:xfrm>
            <a:off x="4565739" y="5488272"/>
            <a:ext cx="1345433" cy="369332"/>
          </a:xfrm>
          <a:prstGeom prst="rect">
            <a:avLst/>
          </a:prstGeom>
        </p:spPr>
        <p:txBody>
          <a:bodyPr wrap="none">
            <a:spAutoFit/>
          </a:bodyPr>
          <a:lstStyle/>
          <a:p>
            <a:pPr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Figure 10.61</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86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(8/9)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15</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758597D-849D-4B12-B281-1701F20920DD}"/>
              </a:ext>
            </a:extLst>
          </p:cNvPr>
          <p:cNvSpPr/>
          <p:nvPr/>
        </p:nvSpPr>
        <p:spPr>
          <a:xfrm>
            <a:off x="596113" y="1297138"/>
            <a:ext cx="4176464" cy="1815882"/>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What is left now is to recompose the time series and to see how it fits the historical data. Figure 10.62 shows the original data and the fitted values </a:t>
            </a:r>
            <a:r>
              <a:rPr lang="en-GB" sz="1600" dirty="0">
                <a:latin typeface="Calibri" panose="020F0502020204030204" pitchFamily="34" charset="0"/>
                <a:ea typeface="Times New Roman" panose="02020603050405020304" pitchFamily="18" charset="0"/>
                <a:cs typeface="Calibri" panose="020F0502020204030204" pitchFamily="34" charset="0"/>
              </a:rPr>
              <a:t>Ŷ</a:t>
            </a:r>
            <a:r>
              <a:rPr lang="en-GB" sz="1600" dirty="0">
                <a:latin typeface="Calibri" panose="020F0502020204030204" pitchFamily="34" charset="0"/>
                <a:ea typeface="Times New Roman" panose="02020603050405020304" pitchFamily="18" charset="0"/>
                <a:cs typeface="Times New Roman" panose="02020603050405020304" pitchFamily="18" charset="0"/>
              </a:rPr>
              <a:t> (G in Figure 10.59). As the value of C is effectively an index number oscillating around 1, all we have to do is to multiply every trend value T with its corresponding cycle value C.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67D96A5-04DE-4A16-89DB-82A49AE3EE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4047" y="1297138"/>
            <a:ext cx="3715999" cy="2131862"/>
          </a:xfrm>
          <a:prstGeom prst="rect">
            <a:avLst/>
          </a:prstGeom>
          <a:noFill/>
        </p:spPr>
      </p:pic>
      <p:sp>
        <p:nvSpPr>
          <p:cNvPr id="7" name="Rectangle 6">
            <a:extLst>
              <a:ext uri="{FF2B5EF4-FFF2-40B4-BE49-F238E27FC236}">
                <a16:creationId xmlns:a16="http://schemas.microsoft.com/office/drawing/2014/main" id="{BD4DFB28-14CF-4CEC-9057-4DAA392778A9}"/>
              </a:ext>
            </a:extLst>
          </p:cNvPr>
          <p:cNvSpPr/>
          <p:nvPr/>
        </p:nvSpPr>
        <p:spPr>
          <a:xfrm>
            <a:off x="661071" y="3597703"/>
            <a:ext cx="4111505" cy="1815882"/>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As we can see our model does not fit the actual data perfectly well. However, it is much better than a simple trend line fitted to data. We will learn later how to improve the model. If we used only trend as a model and then calculated the errors, or residuals, we would get the chart that looks as Figure 10.63.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ECAB9C7-3B89-4CE5-AB59-A809C0CEC7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81300" y="3597703"/>
            <a:ext cx="3657600" cy="2196465"/>
          </a:xfrm>
          <a:prstGeom prst="rect">
            <a:avLst/>
          </a:prstGeom>
          <a:noFill/>
        </p:spPr>
      </p:pic>
    </p:spTree>
    <p:extLst>
      <p:ext uri="{BB962C8B-B14F-4D97-AF65-F5344CB8AC3E}">
        <p14:creationId xmlns:p14="http://schemas.microsoft.com/office/powerpoint/2010/main" val="276700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(9/9)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16</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0E608B8-2197-4805-9DF4-AD6ECE788735}"/>
              </a:ext>
            </a:extLst>
          </p:cNvPr>
          <p:cNvSpPr/>
          <p:nvPr/>
        </p:nvSpPr>
        <p:spPr>
          <a:xfrm>
            <a:off x="500034" y="1196752"/>
            <a:ext cx="8248430" cy="2031325"/>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errors calculated from the model constructed through the decomposition method look as in Figure 10.64. Clearly the errors in Figure 9.56 show strong pattern, indicating that the model is not adequate, whilst the errors in Figure 10.64 have a less of a pattern, indicating that we could have improved even more. Classical decomposition method makes sense if we have a strong cyclical or seasonal time series and we will make further improvements as we proceed through this section and the following chapter.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F288D4D-0487-4137-B32C-F0062C0558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140968"/>
            <a:ext cx="4305672" cy="2649195"/>
          </a:xfrm>
          <a:prstGeom prst="rect">
            <a:avLst/>
          </a:prstGeom>
          <a:noFill/>
        </p:spPr>
      </p:pic>
    </p:spTree>
    <p:extLst>
      <p:ext uri="{BB962C8B-B14F-4D97-AF65-F5344CB8AC3E}">
        <p14:creationId xmlns:p14="http://schemas.microsoft.com/office/powerpoint/2010/main" val="181947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A347-5E57-4F07-A73F-02E9BC7AF004}"/>
              </a:ext>
            </a:extLst>
          </p:cNvPr>
          <p:cNvSpPr>
            <a:spLocks noGrp="1"/>
          </p:cNvSpPr>
          <p:nvPr>
            <p:ph type="ctrTitle"/>
          </p:nvPr>
        </p:nvSpPr>
        <p:spPr/>
        <p:txBody>
          <a:bodyPr/>
          <a:lstStyle/>
          <a:p>
            <a:r>
              <a:rPr lang="en-GB" dirty="0"/>
              <a:t>SPSS solution</a:t>
            </a:r>
          </a:p>
        </p:txBody>
      </p:sp>
      <p:sp>
        <p:nvSpPr>
          <p:cNvPr id="3" name="Slide Number Placeholder 2">
            <a:extLst>
              <a:ext uri="{FF2B5EF4-FFF2-40B4-BE49-F238E27FC236}">
                <a16:creationId xmlns:a16="http://schemas.microsoft.com/office/drawing/2014/main" id="{04F9EEA1-DAB6-4C4A-BDED-78160106B711}"/>
              </a:ext>
            </a:extLst>
          </p:cNvPr>
          <p:cNvSpPr>
            <a:spLocks noGrp="1"/>
          </p:cNvSpPr>
          <p:nvPr>
            <p:ph type="sldNum" sz="quarter" idx="10"/>
          </p:nvPr>
        </p:nvSpPr>
        <p:spPr/>
        <p:txBody>
          <a:bodyPr/>
          <a:lstStyle/>
          <a:p>
            <a:pPr>
              <a:defRPr/>
            </a:pPr>
            <a:fld id="{8ED7645F-28E9-43F5-8DE8-F26D6BFC7DBB}" type="slidenum">
              <a:rPr lang="en-GB" smtClean="0"/>
              <a:pPr>
                <a:defRPr/>
              </a:pPr>
              <a:t>17</a:t>
            </a:fld>
            <a:endParaRPr lang="en-GB" dirty="0"/>
          </a:p>
        </p:txBody>
      </p:sp>
      <p:sp>
        <p:nvSpPr>
          <p:cNvPr id="4" name="Footer Placeholder 3">
            <a:extLst>
              <a:ext uri="{FF2B5EF4-FFF2-40B4-BE49-F238E27FC236}">
                <a16:creationId xmlns:a16="http://schemas.microsoft.com/office/drawing/2014/main" id="{D1C9DEF3-432B-4960-AF7B-BABE89F7436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058E1E4-3C22-4EBF-8398-76849915E467}"/>
              </a:ext>
            </a:extLst>
          </p:cNvPr>
          <p:cNvSpPr/>
          <p:nvPr/>
        </p:nvSpPr>
        <p:spPr>
          <a:xfrm>
            <a:off x="2411760" y="2132856"/>
            <a:ext cx="4572000" cy="2031325"/>
          </a:xfrm>
          <a:prstGeom prst="rect">
            <a:avLst/>
          </a:prstGeom>
          <a:solidFill>
            <a:schemeClr val="accent3">
              <a:lumMod val="20000"/>
              <a:lumOff val="80000"/>
            </a:schemeClr>
          </a:solidFill>
        </p:spPr>
        <p:txBody>
          <a:bodyPr>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SPSS has an option for time series decomposition, and it is called Seasonal Decomposition, under the Forecasting sub-menu of Analyze tab. However, the same method is used for both cyclical and seasonal data, so we will defer to show how to use it after we covered seasonal data below.</a:t>
            </a:r>
            <a:endParaRPr lang="en-GB" dirty="0"/>
          </a:p>
        </p:txBody>
      </p:sp>
    </p:spTree>
    <p:extLst>
      <p:ext uri="{BB962C8B-B14F-4D97-AF65-F5344CB8AC3E}">
        <p14:creationId xmlns:p14="http://schemas.microsoft.com/office/powerpoint/2010/main" val="43170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(1/11)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18</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4ABFF56-A1C7-41D4-A672-52A967DFF310}"/>
              </a:ext>
            </a:extLst>
          </p:cNvPr>
          <p:cNvSpPr/>
          <p:nvPr/>
        </p:nvSpPr>
        <p:spPr>
          <a:xfrm>
            <a:off x="519206" y="1196752"/>
            <a:ext cx="8157249" cy="1754326"/>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above example applied to the cyclical component. If we had a seasonal component only, we can use the same technique. Other more complex, and more accurate, techniques exist, but they are beyond the scope of this textbook.</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To demonstrate how to isolate the seasonal component specifically, we will use an example that contains quarterly data.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34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(2/11)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19</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02D32B1-56D6-4FD9-963A-2F91D6E5D057}"/>
              </a:ext>
            </a:extLst>
          </p:cNvPr>
          <p:cNvSpPr/>
          <p:nvPr/>
        </p:nvSpPr>
        <p:spPr>
          <a:xfrm>
            <a:off x="441525" y="1196752"/>
            <a:ext cx="157729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10.16</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F530DB9-4BA0-495B-B231-6CAD74589D51}"/>
              </a:ext>
            </a:extLst>
          </p:cNvPr>
          <p:cNvSpPr/>
          <p:nvPr/>
        </p:nvSpPr>
        <p:spPr>
          <a:xfrm>
            <a:off x="500034" y="1615998"/>
            <a:ext cx="5656142"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data set used represents quarterly index number for the US consumer energy products, based on 2012=100 (same as Example 10.13). As before, we will use Excel first to show the calculations.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A727867-B924-4155-8460-05E36594FD20}"/>
              </a:ext>
            </a:extLst>
          </p:cNvPr>
          <p:cNvGraphicFramePr>
            <a:graphicFrameLocks noGrp="1"/>
          </p:cNvGraphicFramePr>
          <p:nvPr>
            <p:extLst>
              <p:ext uri="{D42A27DB-BD31-4B8C-83A1-F6EECF244321}">
                <p14:modId xmlns:p14="http://schemas.microsoft.com/office/powerpoint/2010/main" val="2020095170"/>
              </p:ext>
            </p:extLst>
          </p:nvPr>
        </p:nvGraphicFramePr>
        <p:xfrm>
          <a:off x="6404376" y="1380966"/>
          <a:ext cx="2241884" cy="4351347"/>
        </p:xfrm>
        <a:graphic>
          <a:graphicData uri="http://schemas.openxmlformats.org/drawingml/2006/table">
            <a:tbl>
              <a:tblPr firstRow="1" firstCol="1" bandRow="1">
                <a:tableStyleId>{5C22544A-7EE6-4342-B048-85BDC9FD1C3A}</a:tableStyleId>
              </a:tblPr>
              <a:tblGrid>
                <a:gridCol w="747084">
                  <a:extLst>
                    <a:ext uri="{9D8B030D-6E8A-4147-A177-3AD203B41FA5}">
                      <a16:colId xmlns:a16="http://schemas.microsoft.com/office/drawing/2014/main" val="1603293744"/>
                    </a:ext>
                  </a:extLst>
                </a:gridCol>
                <a:gridCol w="747084">
                  <a:extLst>
                    <a:ext uri="{9D8B030D-6E8A-4147-A177-3AD203B41FA5}">
                      <a16:colId xmlns:a16="http://schemas.microsoft.com/office/drawing/2014/main" val="119036195"/>
                    </a:ext>
                  </a:extLst>
                </a:gridCol>
                <a:gridCol w="747716">
                  <a:extLst>
                    <a:ext uri="{9D8B030D-6E8A-4147-A177-3AD203B41FA5}">
                      <a16:colId xmlns:a16="http://schemas.microsoft.com/office/drawing/2014/main" val="217048687"/>
                    </a:ext>
                  </a:extLst>
                </a:gridCol>
              </a:tblGrid>
              <a:tr h="189189">
                <a:tc>
                  <a:txBody>
                    <a:bodyPr/>
                    <a:lstStyle/>
                    <a:p>
                      <a:pPr marL="0" marR="0" algn="ctr" fontAlgn="auto" hangingPunct="1">
                        <a:lnSpc>
                          <a:spcPct val="107000"/>
                        </a:lnSpc>
                        <a:spcBef>
                          <a:spcPts val="0"/>
                        </a:spcBef>
                        <a:spcAft>
                          <a:spcPts val="0"/>
                        </a:spcAft>
                      </a:pPr>
                      <a:r>
                        <a:rPr lang="en-GB" sz="1200">
                          <a:effectLst/>
                        </a:rPr>
                        <a:t>Year</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Quarter</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2338446715"/>
                  </a:ext>
                </a:extLst>
              </a:tr>
              <a:tr h="189189">
                <a:tc>
                  <a:txBody>
                    <a:bodyPr/>
                    <a:lstStyle/>
                    <a:p>
                      <a:pPr marL="0" marR="0" algn="ctr" fontAlgn="auto" hangingPunct="1">
                        <a:lnSpc>
                          <a:spcPct val="107000"/>
                        </a:lnSpc>
                        <a:spcBef>
                          <a:spcPts val="0"/>
                        </a:spcBef>
                        <a:spcAft>
                          <a:spcPts val="0"/>
                        </a:spcAft>
                      </a:pPr>
                      <a:r>
                        <a:rPr lang="en-GB" sz="1200">
                          <a:effectLst/>
                        </a:rPr>
                        <a:t>2013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114.5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2034625994"/>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96.5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58094187"/>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103.1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3761293539"/>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108.2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2666964726"/>
                  </a:ext>
                </a:extLst>
              </a:tr>
              <a:tr h="189189">
                <a:tc>
                  <a:txBody>
                    <a:bodyPr/>
                    <a:lstStyle/>
                    <a:p>
                      <a:pPr marL="0" marR="0" algn="ctr" fontAlgn="auto" hangingPunct="1">
                        <a:lnSpc>
                          <a:spcPct val="107000"/>
                        </a:lnSpc>
                        <a:spcBef>
                          <a:spcPts val="0"/>
                        </a:spcBef>
                        <a:spcAft>
                          <a:spcPts val="0"/>
                        </a:spcAft>
                      </a:pPr>
                      <a:r>
                        <a:rPr lang="en-GB" sz="1200">
                          <a:effectLst/>
                        </a:rPr>
                        <a:t>2014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121.8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1332184071"/>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93.9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3914402229"/>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99.7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2887166639"/>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104.5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2287138254"/>
                  </a:ext>
                </a:extLst>
              </a:tr>
              <a:tr h="189189">
                <a:tc>
                  <a:txBody>
                    <a:bodyPr/>
                    <a:lstStyle/>
                    <a:p>
                      <a:pPr marL="0" marR="0" algn="ctr" fontAlgn="auto" hangingPunct="1">
                        <a:lnSpc>
                          <a:spcPct val="107000"/>
                        </a:lnSpc>
                        <a:spcBef>
                          <a:spcPts val="0"/>
                        </a:spcBef>
                        <a:spcAft>
                          <a:spcPts val="0"/>
                        </a:spcAft>
                      </a:pPr>
                      <a:r>
                        <a:rPr lang="en-GB" sz="1200">
                          <a:effectLst/>
                        </a:rPr>
                        <a:t>2015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123.7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3260418149"/>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92.8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2247006474"/>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105.9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1275670160"/>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99.6</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3279383745"/>
                  </a:ext>
                </a:extLst>
              </a:tr>
              <a:tr h="189189">
                <a:tc>
                  <a:txBody>
                    <a:bodyPr/>
                    <a:lstStyle/>
                    <a:p>
                      <a:pPr marL="0" marR="0" algn="ctr" fontAlgn="auto" hangingPunct="1">
                        <a:lnSpc>
                          <a:spcPct val="107000"/>
                        </a:lnSpc>
                        <a:spcBef>
                          <a:spcPts val="0"/>
                        </a:spcBef>
                        <a:spcAft>
                          <a:spcPts val="0"/>
                        </a:spcAft>
                      </a:pPr>
                      <a:r>
                        <a:rPr lang="en-GB" sz="1200">
                          <a:effectLst/>
                        </a:rPr>
                        <a:t>2016</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116.5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3191961296"/>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91.9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1708718726"/>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110.4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1192941513"/>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102.6</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1094841200"/>
                  </a:ext>
                </a:extLst>
              </a:tr>
              <a:tr h="189189">
                <a:tc>
                  <a:txBody>
                    <a:bodyPr/>
                    <a:lstStyle/>
                    <a:p>
                      <a:pPr marL="0" marR="0" algn="ctr" fontAlgn="auto" hangingPunct="1">
                        <a:lnSpc>
                          <a:spcPct val="107000"/>
                        </a:lnSpc>
                        <a:spcBef>
                          <a:spcPts val="0"/>
                        </a:spcBef>
                        <a:spcAft>
                          <a:spcPts val="0"/>
                        </a:spcAft>
                      </a:pPr>
                      <a:r>
                        <a:rPr lang="en-GB" sz="1200">
                          <a:effectLst/>
                        </a:rPr>
                        <a:t>2017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115.0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2760367240"/>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93.9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934197926"/>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101.7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822003672"/>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106.6</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2758785300"/>
                  </a:ext>
                </a:extLst>
              </a:tr>
              <a:tr h="189189">
                <a:tc>
                  <a:txBody>
                    <a:bodyPr/>
                    <a:lstStyle/>
                    <a:p>
                      <a:pPr marL="0" marR="0" algn="ctr" fontAlgn="auto" hangingPunct="1">
                        <a:lnSpc>
                          <a:spcPct val="107000"/>
                        </a:lnSpc>
                        <a:spcBef>
                          <a:spcPts val="0"/>
                        </a:spcBef>
                        <a:spcAft>
                          <a:spcPts val="0"/>
                        </a:spcAft>
                      </a:pPr>
                      <a:r>
                        <a:rPr lang="en-GB" sz="1200">
                          <a:effectLst/>
                        </a:rPr>
                        <a:t>2018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122.8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547748995"/>
                  </a:ext>
                </a:extLst>
              </a:tr>
              <a:tr h="189189">
                <a:tc>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a:effectLst/>
                        </a:rPr>
                        <a:t>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tc>
                  <a:txBody>
                    <a:bodyPr/>
                    <a:lstStyle/>
                    <a:p>
                      <a:pPr marL="0" marR="0" algn="ctr" fontAlgn="auto" hangingPunct="1">
                        <a:lnSpc>
                          <a:spcPct val="107000"/>
                        </a:lnSpc>
                        <a:spcBef>
                          <a:spcPts val="0"/>
                        </a:spcBef>
                        <a:spcAft>
                          <a:spcPts val="0"/>
                        </a:spcAft>
                      </a:pPr>
                      <a:r>
                        <a:rPr lang="en-GB" sz="1200" dirty="0">
                          <a:effectLst/>
                        </a:rPr>
                        <a:t>97.8</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08" marR="68108" marT="0" marB="0" anchor="b"/>
                </a:tc>
                <a:extLst>
                  <a:ext uri="{0D108BD9-81ED-4DB2-BD59-A6C34878D82A}">
                    <a16:rowId xmlns:a16="http://schemas.microsoft.com/office/drawing/2014/main" val="3981288710"/>
                  </a:ext>
                </a:extLst>
              </a:tr>
            </a:tbl>
          </a:graphicData>
        </a:graphic>
      </p:graphicFrame>
    </p:spTree>
    <p:extLst>
      <p:ext uri="{BB962C8B-B14F-4D97-AF65-F5344CB8AC3E}">
        <p14:creationId xmlns:p14="http://schemas.microsoft.com/office/powerpoint/2010/main" val="76398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500063" y="285750"/>
            <a:ext cx="6929437" cy="714375"/>
          </a:xfrm>
        </p:spPr>
        <p:txBody>
          <a:bodyPr/>
          <a:lstStyle/>
          <a:p>
            <a:r>
              <a:rPr lang="en-GB">
                <a:latin typeface="Arial" charset="0"/>
                <a:cs typeface="Arial" charset="0"/>
              </a:rPr>
              <a:t>Learning Objectives</a:t>
            </a:r>
          </a:p>
        </p:txBody>
      </p:sp>
      <p:sp>
        <p:nvSpPr>
          <p:cNvPr id="3" name="Slide Number Placeholder 2"/>
          <p:cNvSpPr>
            <a:spLocks noGrp="1"/>
          </p:cNvSpPr>
          <p:nvPr>
            <p:ph type="sldNum" sz="quarter" idx="10"/>
          </p:nvPr>
        </p:nvSpPr>
        <p:spPr/>
        <p:txBody>
          <a:bodyPr/>
          <a:lstStyle/>
          <a:p>
            <a:pPr>
              <a:defRPr/>
            </a:pPr>
            <a:fld id="{0E7CA72A-E033-45B1-96E5-F695AA65F33B}" type="slidenum">
              <a:rPr lang="en-GB" smtClean="0"/>
              <a:pPr>
                <a:defRPr/>
              </a:pPr>
              <a:t>2</a:t>
            </a:fld>
            <a:endParaRPr lang="en-GB" dirty="0"/>
          </a:p>
        </p:txBody>
      </p:sp>
      <p:sp>
        <p:nvSpPr>
          <p:cNvPr id="317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001ACC87-47E7-4411-810B-EBAD5F19C18A}"/>
              </a:ext>
            </a:extLst>
          </p:cNvPr>
          <p:cNvSpPr/>
          <p:nvPr/>
        </p:nvSpPr>
        <p:spPr>
          <a:xfrm>
            <a:off x="611560" y="1823898"/>
            <a:ext cx="8103815" cy="2585323"/>
          </a:xfrm>
          <a:prstGeom prst="rect">
            <a:avLst/>
          </a:prstGeom>
          <a:noFill/>
        </p:spPr>
        <p:txBody>
          <a:bodyPr wrap="squar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Part 1 Trend</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Understand the time series fundamentals.</a:t>
            </a:r>
          </a:p>
          <a:p>
            <a:pPr marL="342900" lvl="0" indent="-342900" fontAlgn="auto">
              <a:spcBef>
                <a:spcPts val="0"/>
              </a:spcBef>
              <a:spcAft>
                <a:spcPts val="0"/>
              </a:spcAft>
              <a:buFont typeface="Symbol" panose="05050102010706020507" pitchFamily="18" charset="2"/>
              <a:buChar char=""/>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Be able to inspect and prepare data for forecasting.</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Graph the data and visually identify patterns.</a:t>
            </a:r>
          </a:p>
          <a:p>
            <a:pPr marL="342900" lvl="0" indent="-342900" fontAlgn="auto">
              <a:spcBef>
                <a:spcPts val="0"/>
              </a:spcBef>
              <a:spcAft>
                <a:spcPts val="0"/>
              </a:spcAft>
              <a:buFont typeface="Symbol" panose="05050102010706020507" pitchFamily="18" charset="2"/>
              <a:buChar char=""/>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Fit an appropriate model using the time series approach.</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Use the identified model to provide an extrapolation.</a:t>
            </a:r>
          </a:p>
          <a:p>
            <a:pPr marL="342900" lvl="0" indent="-342900" fontAlgn="auto">
              <a:spcBef>
                <a:spcPts val="0"/>
              </a:spcBef>
              <a:spcAft>
                <a:spcPts val="0"/>
              </a:spcAft>
              <a:buFont typeface="Symbol" panose="05050102010706020507" pitchFamily="18" charset="2"/>
              <a:buChar char=""/>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Calculate a measure of error for the model fit to the data set.</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Learn how to calculate prediction interval.</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Solve problems using the Microsoft Excel and SPSS.</a:t>
            </a:r>
          </a:p>
        </p:txBody>
      </p:sp>
      <p:sp>
        <p:nvSpPr>
          <p:cNvPr id="4" name="Rectangle 3">
            <a:extLst>
              <a:ext uri="{FF2B5EF4-FFF2-40B4-BE49-F238E27FC236}">
                <a16:creationId xmlns:a16="http://schemas.microsoft.com/office/drawing/2014/main" id="{22067E2C-D6F7-466D-A370-44952C627936}"/>
              </a:ext>
            </a:extLst>
          </p:cNvPr>
          <p:cNvSpPr/>
          <p:nvPr/>
        </p:nvSpPr>
        <p:spPr>
          <a:xfrm>
            <a:off x="611560" y="4740303"/>
            <a:ext cx="8208912" cy="923330"/>
          </a:xfrm>
          <a:prstGeom prst="rect">
            <a:avLst/>
          </a:prstGeom>
          <a:solidFill>
            <a:schemeClr val="accent3">
              <a:lumMod val="20000"/>
              <a:lumOff val="80000"/>
            </a:schemeClr>
          </a:solidFill>
        </p:spPr>
        <p:txBody>
          <a:bodyPr wrap="square">
            <a:spAutoFit/>
          </a:bodyPr>
          <a:lstStyle/>
          <a:p>
            <a:pPr lvl="0" fontAlgn="auto">
              <a:spcBef>
                <a:spcPts val="0"/>
              </a:spcBef>
              <a:spcAft>
                <a:spcPts val="0"/>
              </a:spcAft>
            </a:pPr>
            <a:r>
              <a:rPr lang="en-GB"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Part 2 Seasonality</a:t>
            </a:r>
          </a:p>
          <a:p>
            <a:pPr marL="342900" lvl="0" indent="-342900" fontAlgn="auto">
              <a:spcBef>
                <a:spcPts val="0"/>
              </a:spcBef>
              <a:spcAft>
                <a:spcPts val="0"/>
              </a:spcAft>
              <a:buFont typeface="Symbol" panose="05050102010706020507" pitchFamily="18" charset="2"/>
              <a:buChar char=""/>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how to handle seasonal time series and apply the decomposition method.</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Solve problems using the Microsoft Excel and SPSS.</a:t>
            </a:r>
            <a:endParaRPr lang="en-GB" dirty="0"/>
          </a:p>
        </p:txBody>
      </p:sp>
      <p:sp>
        <p:nvSpPr>
          <p:cNvPr id="5" name="Rectangle 4">
            <a:extLst>
              <a:ext uri="{FF2B5EF4-FFF2-40B4-BE49-F238E27FC236}">
                <a16:creationId xmlns:a16="http://schemas.microsoft.com/office/drawing/2014/main" id="{88657720-5192-4C4E-8EF6-BF5873D78039}"/>
              </a:ext>
            </a:extLst>
          </p:cNvPr>
          <p:cNvSpPr/>
          <p:nvPr/>
        </p:nvSpPr>
        <p:spPr>
          <a:xfrm>
            <a:off x="489371" y="1312972"/>
            <a:ext cx="4578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On completing this unit, you should be able to:</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(3/11)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20</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98FBFFE-5F41-469E-8D38-0E645D9763C0}"/>
              </a:ext>
            </a:extLst>
          </p:cNvPr>
          <p:cNvSpPr/>
          <p:nvPr/>
        </p:nvSpPr>
        <p:spPr>
          <a:xfrm>
            <a:off x="611560" y="1268760"/>
            <a:ext cx="3312368"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10.65 illustrates the data graph with a trend line fitted to the data set.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6E3C3A5-42CC-475D-8BA5-D93520626C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405383"/>
            <a:ext cx="4637112" cy="3258473"/>
          </a:xfrm>
          <a:prstGeom prst="rect">
            <a:avLst/>
          </a:prstGeom>
          <a:noFill/>
        </p:spPr>
      </p:pic>
    </p:spTree>
    <p:extLst>
      <p:ext uri="{BB962C8B-B14F-4D97-AF65-F5344CB8AC3E}">
        <p14:creationId xmlns:p14="http://schemas.microsoft.com/office/powerpoint/2010/main" val="4058532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(4/11)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21</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71B3EA6-E277-4324-BA8C-1B0B3A99896E}"/>
              </a:ext>
            </a:extLst>
          </p:cNvPr>
          <p:cNvSpPr/>
          <p:nvPr/>
        </p:nvSpPr>
        <p:spPr>
          <a:xfrm>
            <a:off x="500034" y="1340768"/>
            <a:ext cx="3063854" cy="341632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10.66 and 10.67 show the table covering period from 2013 until 2018 (column A). Every year is broken into four quarters (column B) and the whole-time series is only 22 observations long (column C). The values of the time series are given in column D. Figure 10.66 shows some calculations that we will explain in a moment.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2725A26-F06F-4529-8C8D-76353FC4179E}"/>
              </a:ext>
            </a:extLst>
          </p:cNvPr>
          <p:cNvPicPr/>
          <p:nvPr/>
        </p:nvPicPr>
        <p:blipFill>
          <a:blip r:embed="rId2"/>
          <a:stretch>
            <a:fillRect/>
          </a:stretch>
        </p:blipFill>
        <p:spPr>
          <a:xfrm>
            <a:off x="3707904" y="1196752"/>
            <a:ext cx="5040560" cy="4752528"/>
          </a:xfrm>
          <a:prstGeom prst="rect">
            <a:avLst/>
          </a:prstGeom>
        </p:spPr>
      </p:pic>
    </p:spTree>
    <p:extLst>
      <p:ext uri="{BB962C8B-B14F-4D97-AF65-F5344CB8AC3E}">
        <p14:creationId xmlns:p14="http://schemas.microsoft.com/office/powerpoint/2010/main" val="371556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(5/11)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22</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007C7197-0707-4521-8513-63B93A0768B0}"/>
              </a:ext>
            </a:extLst>
          </p:cNvPr>
          <p:cNvPicPr>
            <a:picLocks noChangeAspect="1"/>
          </p:cNvPicPr>
          <p:nvPr/>
        </p:nvPicPr>
        <p:blipFill>
          <a:blip r:embed="rId2"/>
          <a:stretch>
            <a:fillRect/>
          </a:stretch>
        </p:blipFill>
        <p:spPr>
          <a:xfrm>
            <a:off x="688704" y="2060848"/>
            <a:ext cx="7812359" cy="3084000"/>
          </a:xfrm>
          <a:prstGeom prst="rect">
            <a:avLst/>
          </a:prstGeom>
        </p:spPr>
      </p:pic>
    </p:spTree>
    <p:extLst>
      <p:ext uri="{BB962C8B-B14F-4D97-AF65-F5344CB8AC3E}">
        <p14:creationId xmlns:p14="http://schemas.microsoft.com/office/powerpoint/2010/main" val="157760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(6/11)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23</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6DFA8A4-E9C7-47AD-8FFB-D599D770D610}"/>
              </a:ext>
            </a:extLst>
          </p:cNvPr>
          <p:cNvSpPr/>
          <p:nvPr/>
        </p:nvSpPr>
        <p:spPr>
          <a:xfrm>
            <a:off x="500034" y="1268760"/>
            <a:ext cx="3130344"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Calculate seasonal components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706A7D5-2BEE-43FC-A28B-31D636C45E9E}"/>
              </a:ext>
            </a:extLst>
          </p:cNvPr>
          <p:cNvPicPr/>
          <p:nvPr/>
        </p:nvPicPr>
        <p:blipFill>
          <a:blip r:embed="rId2"/>
          <a:stretch>
            <a:fillRect/>
          </a:stretch>
        </p:blipFill>
        <p:spPr>
          <a:xfrm>
            <a:off x="2048070" y="1655220"/>
            <a:ext cx="5727551" cy="4199188"/>
          </a:xfrm>
          <a:prstGeom prst="rect">
            <a:avLst/>
          </a:prstGeom>
        </p:spPr>
      </p:pic>
    </p:spTree>
    <p:extLst>
      <p:ext uri="{BB962C8B-B14F-4D97-AF65-F5344CB8AC3E}">
        <p14:creationId xmlns:p14="http://schemas.microsoft.com/office/powerpoint/2010/main" val="278177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(7/11)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24</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D1A6CC2D-3B14-4CBE-83D9-DDFB16D76410}"/>
              </a:ext>
            </a:extLst>
          </p:cNvPr>
          <p:cNvPicPr>
            <a:picLocks noChangeAspect="1"/>
          </p:cNvPicPr>
          <p:nvPr/>
        </p:nvPicPr>
        <p:blipFill>
          <a:blip r:embed="rId2"/>
          <a:stretch>
            <a:fillRect/>
          </a:stretch>
        </p:blipFill>
        <p:spPr>
          <a:xfrm>
            <a:off x="1701552" y="1268760"/>
            <a:ext cx="5734826" cy="4536504"/>
          </a:xfrm>
          <a:prstGeom prst="rect">
            <a:avLst/>
          </a:prstGeom>
        </p:spPr>
      </p:pic>
    </p:spTree>
    <p:extLst>
      <p:ext uri="{BB962C8B-B14F-4D97-AF65-F5344CB8AC3E}">
        <p14:creationId xmlns:p14="http://schemas.microsoft.com/office/powerpoint/2010/main" val="151665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(8/11)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25</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58BE695-1FE1-4691-AB73-C803E9BAEB0F}"/>
              </a:ext>
            </a:extLst>
          </p:cNvPr>
          <p:cNvSpPr/>
          <p:nvPr/>
        </p:nvSpPr>
        <p:spPr>
          <a:xfrm>
            <a:off x="470252" y="1249696"/>
            <a:ext cx="2308361" cy="923330"/>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Now calculate the forecast values for each time point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4CDA789-E802-4BB5-A93A-100426BE3BD5}"/>
              </a:ext>
            </a:extLst>
          </p:cNvPr>
          <p:cNvSpPr/>
          <p:nvPr/>
        </p:nvSpPr>
        <p:spPr>
          <a:xfrm>
            <a:off x="1727427" y="5423638"/>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10.68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D835AE1-33A7-4B42-9752-9C7E837AAC67}"/>
              </a:ext>
            </a:extLst>
          </p:cNvPr>
          <p:cNvPicPr/>
          <p:nvPr/>
        </p:nvPicPr>
        <p:blipFill>
          <a:blip r:embed="rId2"/>
          <a:stretch>
            <a:fillRect/>
          </a:stretch>
        </p:blipFill>
        <p:spPr>
          <a:xfrm>
            <a:off x="3014349" y="1245644"/>
            <a:ext cx="5701025" cy="4826544"/>
          </a:xfrm>
          <a:prstGeom prst="rect">
            <a:avLst/>
          </a:prstGeom>
        </p:spPr>
      </p:pic>
    </p:spTree>
    <p:extLst>
      <p:ext uri="{BB962C8B-B14F-4D97-AF65-F5344CB8AC3E}">
        <p14:creationId xmlns:p14="http://schemas.microsoft.com/office/powerpoint/2010/main" val="168385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(9/11)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26</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pic>
        <p:nvPicPr>
          <p:cNvPr id="6" name="Picture 5">
            <a:extLst>
              <a:ext uri="{FF2B5EF4-FFF2-40B4-BE49-F238E27FC236}">
                <a16:creationId xmlns:a16="http://schemas.microsoft.com/office/drawing/2014/main" id="{1FF690DD-9642-44B4-9970-1576F1165A60}"/>
              </a:ext>
            </a:extLst>
          </p:cNvPr>
          <p:cNvPicPr>
            <a:picLocks noChangeAspect="1"/>
          </p:cNvPicPr>
          <p:nvPr/>
        </p:nvPicPr>
        <p:blipFill>
          <a:blip r:embed="rId2"/>
          <a:stretch>
            <a:fillRect/>
          </a:stretch>
        </p:blipFill>
        <p:spPr>
          <a:xfrm>
            <a:off x="1187624" y="1268760"/>
            <a:ext cx="7058528" cy="1022050"/>
          </a:xfrm>
          <a:prstGeom prst="rect">
            <a:avLst/>
          </a:prstGeom>
        </p:spPr>
      </p:pic>
      <p:sp>
        <p:nvSpPr>
          <p:cNvPr id="7" name="Rectangle 6">
            <a:extLst>
              <a:ext uri="{FF2B5EF4-FFF2-40B4-BE49-F238E27FC236}">
                <a16:creationId xmlns:a16="http://schemas.microsoft.com/office/drawing/2014/main" id="{7AC708A3-515D-4F15-A6F9-CFBD1D7D90FD}"/>
              </a:ext>
            </a:extLst>
          </p:cNvPr>
          <p:cNvSpPr/>
          <p:nvPr/>
        </p:nvSpPr>
        <p:spPr>
          <a:xfrm>
            <a:off x="611560" y="2620576"/>
            <a:ext cx="8318128" cy="1569660"/>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How we calculated the values up to column F in Figure 10.66, is identical to the calculations we did in Example 10.15. The only difference is that in this Example 10.16 we are handling seasonal components and in Example 10.15 we handled cyclical components. Because this time series in Example 10.16 consists of quarterly data, the seasonality present is clearly based on four quarters in the year. In Figure 10.67 in cells K6:P9 we can see how the data from column F in Figure 10.66 was transposed in the appropriate cells.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7BDC796-6E6A-4807-9156-3FDF3C7BB2E5}"/>
              </a:ext>
            </a:extLst>
          </p:cNvPr>
          <p:cNvSpPr/>
          <p:nvPr/>
        </p:nvSpPr>
        <p:spPr>
          <a:xfrm>
            <a:off x="611559" y="4265801"/>
            <a:ext cx="8382673" cy="1323439"/>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next step, which are the cells K15:P18, are identical to the previous range K6:P9, with one difference. In every row of this little table, and every row corresponds to one quarter, we have “greyed out” the min and the max value in this row. This helps us to eliminate possible extremes that might be recorded during this quarter over the range of years. After we excluded min and max value per row, we calculate the average value for the remaining cells.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310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(10/11)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27</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AD5D397-3075-40FA-A3E8-8827FC7AB71E}"/>
              </a:ext>
            </a:extLst>
          </p:cNvPr>
          <p:cNvSpPr/>
          <p:nvPr/>
        </p:nvSpPr>
        <p:spPr>
          <a:xfrm>
            <a:off x="522614" y="1268760"/>
            <a:ext cx="8225850"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These average values for every quarter are given in cells Q15:Q18. The sum of the average values per quarter in cells Q15:Q18 should add up to 4 (because they are like index numbers per quarter and four quarters times 1 should be 4). However, as we can see in cell Q19, they add up to 3.997. This means we need to come up with a correction, or scaling, factor, which is given in cell Q20.</a:t>
            </a:r>
            <a:endParaRPr lang="en-GB" dirty="0"/>
          </a:p>
        </p:txBody>
      </p:sp>
      <p:sp>
        <p:nvSpPr>
          <p:cNvPr id="6" name="Rectangle 5">
            <a:extLst>
              <a:ext uri="{FF2B5EF4-FFF2-40B4-BE49-F238E27FC236}">
                <a16:creationId xmlns:a16="http://schemas.microsoft.com/office/drawing/2014/main" id="{9612B774-9108-4DC7-9970-17F441EE13AB}"/>
              </a:ext>
            </a:extLst>
          </p:cNvPr>
          <p:cNvSpPr/>
          <p:nvPr/>
        </p:nvSpPr>
        <p:spPr>
          <a:xfrm>
            <a:off x="522614" y="3094237"/>
            <a:ext cx="8389722" cy="2585323"/>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Once we have a scaling factor, we can calculate the final values for every quarter, and this is given in cells K24:K27. They are calculated by multiplying every seasonal factor from Q15:Q18 with the scaling factor from Q20. What we get are the typical quarterly indices for this time series. These typical indices are then copied into column G in Figure 9.60. From there, we return to column H in Figure 10.67. This column represents the model estimates </a:t>
            </a:r>
            <a:r>
              <a:rPr lang="en-GB" dirty="0">
                <a:latin typeface="Calibri" panose="020F0502020204030204" pitchFamily="34" charset="0"/>
                <a:ea typeface="Times New Roman" panose="02020603050405020304" pitchFamily="18" charset="0"/>
                <a:cs typeface="Calibri" panose="020F0502020204030204" pitchFamily="34" charset="0"/>
              </a:rPr>
              <a:t>Ŷ</a:t>
            </a:r>
            <a:r>
              <a:rPr lang="en-GB" dirty="0">
                <a:latin typeface="Calibri" panose="020F0502020204030204" pitchFamily="34" charset="0"/>
                <a:ea typeface="Times New Roman" panose="02020603050405020304" pitchFamily="18" charset="0"/>
                <a:cs typeface="Times New Roman" panose="02020603050405020304" pitchFamily="18" charset="0"/>
              </a:rPr>
              <a:t> and they are calculated by multiplying the trend value values in column E with the typical seasonal indices in column G. The result is the re-composed time series and it represents the fit, or model values, for our time series. You can see the result in Figure 10.69.</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14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303-3681-439D-BADB-9274FA1CC30B}"/>
              </a:ext>
            </a:extLst>
          </p:cNvPr>
          <p:cNvSpPr>
            <a:spLocks noGrp="1"/>
          </p:cNvSpPr>
          <p:nvPr>
            <p:ph type="ctrTitle"/>
          </p:nvPr>
        </p:nvSpPr>
        <p:spPr/>
        <p:txBody>
          <a:bodyPr/>
          <a:lstStyle/>
          <a:p>
            <a:r>
              <a:rPr lang="en-GB" dirty="0"/>
              <a:t>Seasonal component (11/11)</a:t>
            </a:r>
          </a:p>
        </p:txBody>
      </p:sp>
      <p:sp>
        <p:nvSpPr>
          <p:cNvPr id="3" name="Slide Number Placeholder 2">
            <a:extLst>
              <a:ext uri="{FF2B5EF4-FFF2-40B4-BE49-F238E27FC236}">
                <a16:creationId xmlns:a16="http://schemas.microsoft.com/office/drawing/2014/main" id="{310A0382-ADA0-40E5-B85A-C100983605DA}"/>
              </a:ext>
            </a:extLst>
          </p:cNvPr>
          <p:cNvSpPr>
            <a:spLocks noGrp="1"/>
          </p:cNvSpPr>
          <p:nvPr>
            <p:ph type="sldNum" sz="quarter" idx="10"/>
          </p:nvPr>
        </p:nvSpPr>
        <p:spPr/>
        <p:txBody>
          <a:bodyPr/>
          <a:lstStyle/>
          <a:p>
            <a:pPr>
              <a:defRPr/>
            </a:pPr>
            <a:fld id="{8ED7645F-28E9-43F5-8DE8-F26D6BFC7DBB}" type="slidenum">
              <a:rPr lang="en-GB" smtClean="0"/>
              <a:pPr>
                <a:defRPr/>
              </a:pPr>
              <a:t>28</a:t>
            </a:fld>
            <a:endParaRPr lang="en-GB" dirty="0"/>
          </a:p>
        </p:txBody>
      </p:sp>
      <p:sp>
        <p:nvSpPr>
          <p:cNvPr id="4" name="Footer Placeholder 3">
            <a:extLst>
              <a:ext uri="{FF2B5EF4-FFF2-40B4-BE49-F238E27FC236}">
                <a16:creationId xmlns:a16="http://schemas.microsoft.com/office/drawing/2014/main" id="{BC06FCC7-0216-4D15-9609-F0054F32AA39}"/>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53FDA68D-0375-496A-A504-93B966B46924}"/>
              </a:ext>
            </a:extLst>
          </p:cNvPr>
          <p:cNvSpPr/>
          <p:nvPr/>
        </p:nvSpPr>
        <p:spPr>
          <a:xfrm>
            <a:off x="6012160" y="1227824"/>
            <a:ext cx="2734582" cy="313932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How well this time series models actual data is established if we measure the differences between the actual values in column D from the fitted values in column H in Figure 10.68. In fact, we can also apply some of the lessons from the linear regression chapter.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56E404D-56B6-4C4C-BB4D-21C5FE985141}"/>
              </a:ext>
            </a:extLst>
          </p:cNvPr>
          <p:cNvSpPr/>
          <p:nvPr/>
        </p:nvSpPr>
        <p:spPr>
          <a:xfrm>
            <a:off x="560738" y="5013958"/>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10.68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7C8EC59-27A7-4D3D-94B9-B17F3A3553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6440" y="1302851"/>
            <a:ext cx="5625720" cy="3711107"/>
          </a:xfrm>
          <a:prstGeom prst="rect">
            <a:avLst/>
          </a:prstGeom>
          <a:noFill/>
        </p:spPr>
      </p:pic>
    </p:spTree>
    <p:extLst>
      <p:ext uri="{BB962C8B-B14F-4D97-AF65-F5344CB8AC3E}">
        <p14:creationId xmlns:p14="http://schemas.microsoft.com/office/powerpoint/2010/main" val="36646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(1/9)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29</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D624F4F-AA67-47EC-9E41-4EC8876BB19A}"/>
              </a:ext>
            </a:extLst>
          </p:cNvPr>
          <p:cNvSpPr/>
          <p:nvPr/>
        </p:nvSpPr>
        <p:spPr>
          <a:xfrm>
            <a:off x="500034" y="1196752"/>
            <a:ext cx="2661819"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Enter series data into SPSS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6B03E06-3C5C-4A6E-B923-B85B9BE1BF59}"/>
              </a:ext>
            </a:extLst>
          </p:cNvPr>
          <p:cNvPicPr/>
          <p:nvPr/>
        </p:nvPicPr>
        <p:blipFill>
          <a:blip r:embed="rId2"/>
          <a:stretch>
            <a:fillRect/>
          </a:stretch>
        </p:blipFill>
        <p:spPr>
          <a:xfrm>
            <a:off x="3563888" y="1216833"/>
            <a:ext cx="3024336" cy="4732447"/>
          </a:xfrm>
          <a:prstGeom prst="rect">
            <a:avLst/>
          </a:prstGeom>
        </p:spPr>
      </p:pic>
    </p:spTree>
    <p:extLst>
      <p:ext uri="{BB962C8B-B14F-4D97-AF65-F5344CB8AC3E}">
        <p14:creationId xmlns:p14="http://schemas.microsoft.com/office/powerpoint/2010/main" val="415072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D9AA-68FB-4C16-8728-40991B309DD3}"/>
              </a:ext>
            </a:extLst>
          </p:cNvPr>
          <p:cNvSpPr>
            <a:spLocks noGrp="1"/>
          </p:cNvSpPr>
          <p:nvPr>
            <p:ph type="ctrTitle"/>
          </p:nvPr>
        </p:nvSpPr>
        <p:spPr>
          <a:xfrm>
            <a:off x="500034" y="285728"/>
            <a:ext cx="8248430" cy="714380"/>
          </a:xfrm>
          <a:solidFill>
            <a:schemeClr val="accent6">
              <a:lumMod val="20000"/>
              <a:lumOff val="80000"/>
            </a:schemeClr>
          </a:solidFill>
        </p:spPr>
        <p:txBody>
          <a:bodyPr/>
          <a:lstStyle/>
          <a:p>
            <a:r>
              <a:rPr lang="en-GB" sz="2400" dirty="0"/>
              <a:t>Part 2 Seasonality and Decomposition in classical time series analysis</a:t>
            </a:r>
            <a:r>
              <a:rPr lang="en-GB" dirty="0"/>
              <a:t> </a:t>
            </a:r>
          </a:p>
        </p:txBody>
      </p:sp>
      <p:sp>
        <p:nvSpPr>
          <p:cNvPr id="3" name="Slide Number Placeholder 2">
            <a:extLst>
              <a:ext uri="{FF2B5EF4-FFF2-40B4-BE49-F238E27FC236}">
                <a16:creationId xmlns:a16="http://schemas.microsoft.com/office/drawing/2014/main" id="{B6E67C1C-3E88-4C78-9804-271BADFAE293}"/>
              </a:ext>
            </a:extLst>
          </p:cNvPr>
          <p:cNvSpPr>
            <a:spLocks noGrp="1"/>
          </p:cNvSpPr>
          <p:nvPr>
            <p:ph type="sldNum" sz="quarter" idx="10"/>
          </p:nvPr>
        </p:nvSpPr>
        <p:spPr/>
        <p:txBody>
          <a:bodyPr/>
          <a:lstStyle/>
          <a:p>
            <a:pPr>
              <a:defRPr/>
            </a:pPr>
            <a:fld id="{8ED7645F-28E9-43F5-8DE8-F26D6BFC7DBB}" type="slidenum">
              <a:rPr lang="en-GB" smtClean="0"/>
              <a:pPr>
                <a:defRPr/>
              </a:pPr>
              <a:t>3</a:t>
            </a:fld>
            <a:endParaRPr lang="en-GB" dirty="0"/>
          </a:p>
        </p:txBody>
      </p:sp>
      <p:sp>
        <p:nvSpPr>
          <p:cNvPr id="4" name="Footer Placeholder 3">
            <a:extLst>
              <a:ext uri="{FF2B5EF4-FFF2-40B4-BE49-F238E27FC236}">
                <a16:creationId xmlns:a16="http://schemas.microsoft.com/office/drawing/2014/main" id="{080A3769-77F8-455C-94AC-0AA53BA47FC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644CADA-01AB-419F-811F-BE934FC38D36}"/>
              </a:ext>
            </a:extLst>
          </p:cNvPr>
          <p:cNvSpPr/>
          <p:nvPr/>
        </p:nvSpPr>
        <p:spPr>
          <a:xfrm>
            <a:off x="500034" y="1268760"/>
            <a:ext cx="8176422"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started this chapter with a simplified model. We stated that if we are interested in forecasting the long-term future of a data set, all we have to do is to assume that data set consists of only two components.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52710E4-C6DE-4A69-8E58-1D116E04AB66}"/>
              </a:ext>
            </a:extLst>
          </p:cNvPr>
          <p:cNvSpPr/>
          <p:nvPr/>
        </p:nvSpPr>
        <p:spPr>
          <a:xfrm>
            <a:off x="492274" y="2219145"/>
            <a:ext cx="8437413"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Equation (10.1) stated that the first component is just a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trend</a:t>
            </a:r>
            <a:r>
              <a:rPr lang="en-GB" dirty="0">
                <a:latin typeface="Calibri" panose="020F0502020204030204" pitchFamily="34" charset="0"/>
                <a:ea typeface="Times New Roman" panose="02020603050405020304" pitchFamily="18" charset="0"/>
                <a:cs typeface="Times New Roman" panose="02020603050405020304" pitchFamily="18" charset="0"/>
              </a:rPr>
              <a:t> and everything else is treated as a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residual</a:t>
            </a: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7" name="Rectangle 6">
            <a:extLst>
              <a:ext uri="{FF2B5EF4-FFF2-40B4-BE49-F238E27FC236}">
                <a16:creationId xmlns:a16="http://schemas.microsoft.com/office/drawing/2014/main" id="{D1BE1959-44F7-4A1F-8C50-B7BC21094E34}"/>
              </a:ext>
            </a:extLst>
          </p:cNvPr>
          <p:cNvSpPr/>
          <p:nvPr/>
        </p:nvSpPr>
        <p:spPr>
          <a:xfrm>
            <a:off x="515800" y="2996952"/>
            <a:ext cx="8304671"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residual was the second component. In other words, if we can produce a good trend line (linear or any curve), and fit it to our data, the difference between the historical values of the time series and the trend should be considered as residuals. </a:t>
            </a:r>
            <a:endParaRPr lang="en-GB" dirty="0"/>
          </a:p>
        </p:txBody>
      </p:sp>
      <p:sp>
        <p:nvSpPr>
          <p:cNvPr id="8" name="Rectangle 7">
            <a:extLst>
              <a:ext uri="{FF2B5EF4-FFF2-40B4-BE49-F238E27FC236}">
                <a16:creationId xmlns:a16="http://schemas.microsoft.com/office/drawing/2014/main" id="{4CE5B532-74A8-4A43-8013-07A0A5E45298}"/>
              </a:ext>
            </a:extLst>
          </p:cNvPr>
          <p:cNvSpPr/>
          <p:nvPr/>
        </p:nvSpPr>
        <p:spPr>
          <a:xfrm>
            <a:off x="515799" y="4040863"/>
            <a:ext cx="8304671"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These residuals, we also learned, need to be randomly fluctuating around this trend line. If they are not, then the trend does not represent (or fit) the time series well and it is a wrong forecasting model. Sometimes no matter what we do, these residuals are not random.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Why? We’ll use an example to explain why.</a:t>
            </a:r>
            <a:endParaRPr lang="en-GB" dirty="0"/>
          </a:p>
        </p:txBody>
      </p:sp>
    </p:spTree>
    <p:extLst>
      <p:ext uri="{BB962C8B-B14F-4D97-AF65-F5344CB8AC3E}">
        <p14:creationId xmlns:p14="http://schemas.microsoft.com/office/powerpoint/2010/main" val="39106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(2/9)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30</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BE06956-E945-482C-A5CE-F46A9E76EF94}"/>
              </a:ext>
            </a:extLst>
          </p:cNvPr>
          <p:cNvSpPr/>
          <p:nvPr/>
        </p:nvSpPr>
        <p:spPr>
          <a:xfrm>
            <a:off x="500034" y="1365745"/>
            <a:ext cx="2643216"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Set time series (2015 Q1 – 2020 Q2)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08B8D1F-3F9C-4B3B-82C1-499500874278}"/>
              </a:ext>
            </a:extLst>
          </p:cNvPr>
          <p:cNvSpPr/>
          <p:nvPr/>
        </p:nvSpPr>
        <p:spPr>
          <a:xfrm>
            <a:off x="683568" y="2083313"/>
            <a:ext cx="2714625" cy="2308324"/>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enter data into SPSS, which is Quarterly index for US consumer energy products from 2015 Q1 until 2020 Q2 (2012=100). Before we proceed, we need to assign date labels to data.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57D77E9-BDDA-407A-9568-805C43D26A9D}"/>
              </a:ext>
            </a:extLst>
          </p:cNvPr>
          <p:cNvSpPr/>
          <p:nvPr/>
        </p:nvSpPr>
        <p:spPr>
          <a:xfrm>
            <a:off x="683568" y="4661259"/>
            <a:ext cx="2714625" cy="646331"/>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a:t>
            </a:r>
            <a:r>
              <a:rPr lang="en-GB" u="sng" dirty="0">
                <a:latin typeface="Calibri" panose="020F0502020204030204" pitchFamily="34" charset="0"/>
                <a:ea typeface="Times New Roman" panose="02020603050405020304" pitchFamily="18" charset="0"/>
                <a:cs typeface="Times New Roman" panose="02020603050405020304" pitchFamily="18" charset="0"/>
              </a:rPr>
              <a:t>D</a:t>
            </a:r>
            <a:r>
              <a:rPr lang="en-GB" dirty="0">
                <a:latin typeface="Calibri" panose="020F0502020204030204" pitchFamily="34" charset="0"/>
                <a:ea typeface="Times New Roman" panose="02020603050405020304" pitchFamily="18" charset="0"/>
                <a:cs typeface="Times New Roman" panose="02020603050405020304" pitchFamily="18" charset="0"/>
              </a:rPr>
              <a:t>ata &gt; D</a:t>
            </a:r>
            <a:r>
              <a:rPr lang="en-GB" u="sng" dirty="0">
                <a:latin typeface="Calibri" panose="020F0502020204030204" pitchFamily="34" charset="0"/>
                <a:ea typeface="Times New Roman" panose="02020603050405020304" pitchFamily="18" charset="0"/>
                <a:cs typeface="Times New Roman" panose="02020603050405020304" pitchFamily="18" charset="0"/>
              </a:rPr>
              <a:t>e</a:t>
            </a:r>
            <a:r>
              <a:rPr lang="en-GB" dirty="0">
                <a:latin typeface="Calibri" panose="020F0502020204030204" pitchFamily="34" charset="0"/>
                <a:ea typeface="Times New Roman" panose="02020603050405020304" pitchFamily="18" charset="0"/>
                <a:cs typeface="Times New Roman" panose="02020603050405020304" pitchFamily="18" charset="0"/>
              </a:rPr>
              <a:t>fine data and time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83E96FB-20B5-49B3-9A00-6C9E4E3E6F44}"/>
              </a:ext>
            </a:extLst>
          </p:cNvPr>
          <p:cNvSpPr/>
          <p:nvPr/>
        </p:nvSpPr>
        <p:spPr>
          <a:xfrm>
            <a:off x="4411380" y="4984424"/>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10.71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F6C850B-7158-48A4-ACEA-8B5C6538A7BF}"/>
              </a:ext>
            </a:extLst>
          </p:cNvPr>
          <p:cNvSpPr/>
          <p:nvPr/>
        </p:nvSpPr>
        <p:spPr>
          <a:xfrm>
            <a:off x="4469890" y="5454248"/>
            <a:ext cx="94128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9BA5FCC8-9C13-40DA-A8AE-C3EC235C3B0D}"/>
              </a:ext>
            </a:extLst>
          </p:cNvPr>
          <p:cNvPicPr/>
          <p:nvPr/>
        </p:nvPicPr>
        <p:blipFill>
          <a:blip r:embed="rId2"/>
          <a:stretch>
            <a:fillRect/>
          </a:stretch>
        </p:blipFill>
        <p:spPr>
          <a:xfrm>
            <a:off x="4030048" y="2103394"/>
            <a:ext cx="4574400" cy="2881030"/>
          </a:xfrm>
          <a:prstGeom prst="rect">
            <a:avLst/>
          </a:prstGeom>
        </p:spPr>
      </p:pic>
    </p:spTree>
    <p:extLst>
      <p:ext uri="{BB962C8B-B14F-4D97-AF65-F5344CB8AC3E}">
        <p14:creationId xmlns:p14="http://schemas.microsoft.com/office/powerpoint/2010/main" val="376802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(3/9)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31</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183E48F-51B3-4C10-95A1-24585AF091D3}"/>
              </a:ext>
            </a:extLst>
          </p:cNvPr>
          <p:cNvSpPr/>
          <p:nvPr/>
        </p:nvSpPr>
        <p:spPr>
          <a:xfrm>
            <a:off x="522377" y="1268760"/>
            <a:ext cx="2969503" cy="923330"/>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time data will then be added to the SPSS data file as illustrated in Figure 10.72.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1A5E8EA-638A-451F-9E57-75B1912E91E5}"/>
              </a:ext>
            </a:extLst>
          </p:cNvPr>
          <p:cNvSpPr/>
          <p:nvPr/>
        </p:nvSpPr>
        <p:spPr>
          <a:xfrm>
            <a:off x="4655685" y="5496814"/>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10.72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0E727D7-EDBA-4287-AD34-33028EDA2DC1}"/>
              </a:ext>
            </a:extLst>
          </p:cNvPr>
          <p:cNvPicPr/>
          <p:nvPr/>
        </p:nvPicPr>
        <p:blipFill>
          <a:blip r:embed="rId2"/>
          <a:stretch>
            <a:fillRect/>
          </a:stretch>
        </p:blipFill>
        <p:spPr>
          <a:xfrm>
            <a:off x="3813925" y="1278767"/>
            <a:ext cx="4807697" cy="4218047"/>
          </a:xfrm>
          <a:prstGeom prst="rect">
            <a:avLst/>
          </a:prstGeom>
        </p:spPr>
      </p:pic>
    </p:spTree>
    <p:extLst>
      <p:ext uri="{BB962C8B-B14F-4D97-AF65-F5344CB8AC3E}">
        <p14:creationId xmlns:p14="http://schemas.microsoft.com/office/powerpoint/2010/main" val="143131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(4/9)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32</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B887B67D-3A37-4D86-8A06-87BAEA631B14}"/>
              </a:ext>
            </a:extLst>
          </p:cNvPr>
          <p:cNvSpPr/>
          <p:nvPr/>
        </p:nvSpPr>
        <p:spPr>
          <a:xfrm>
            <a:off x="500034" y="1268760"/>
            <a:ext cx="2991846" cy="2585323"/>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Run the SPSS test: Seasonal Decomposition</a:t>
            </a:r>
          </a:p>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457200" marR="0" hangingPunct="0">
              <a:spcBef>
                <a:spcPts val="0"/>
              </a:spcBef>
              <a:spcAft>
                <a:spcPts val="0"/>
              </a:spcAft>
            </a:pP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Forecas</a:t>
            </a:r>
            <a:r>
              <a:rPr lang="en-GB" u="sng"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ing &gt; </a:t>
            </a:r>
            <a:r>
              <a:rPr lang="en-GB" u="sng" dirty="0">
                <a:latin typeface="Calibri" panose="020F0502020204030204" pitchFamily="34" charset="0"/>
                <a:ea typeface="Times New Roman" panose="02020603050405020304" pitchFamily="18" charset="0"/>
                <a:cs typeface="Times New Roman" panose="02020603050405020304" pitchFamily="18" charset="0"/>
              </a:rPr>
              <a:t>S</a:t>
            </a:r>
            <a:r>
              <a:rPr lang="en-GB" dirty="0">
                <a:latin typeface="Calibri" panose="020F0502020204030204" pitchFamily="34" charset="0"/>
                <a:ea typeface="Times New Roman" panose="02020603050405020304" pitchFamily="18" charset="0"/>
                <a:cs typeface="Times New Roman" panose="02020603050405020304" pitchFamily="18" charset="0"/>
              </a:rPr>
              <a:t>easonal Decomposition</a:t>
            </a:r>
          </a:p>
          <a:p>
            <a:pPr marL="45720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45720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Transfer variable Quarterly_index in to the Variable(s): box</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8F9D33B-9ABF-435D-AD60-931AB6207377}"/>
              </a:ext>
            </a:extLst>
          </p:cNvPr>
          <p:cNvPicPr/>
          <p:nvPr/>
        </p:nvPicPr>
        <p:blipFill>
          <a:blip r:embed="rId2"/>
          <a:stretch>
            <a:fillRect/>
          </a:stretch>
        </p:blipFill>
        <p:spPr>
          <a:xfrm>
            <a:off x="4355976" y="1412776"/>
            <a:ext cx="4359399" cy="3528392"/>
          </a:xfrm>
          <a:prstGeom prst="rect">
            <a:avLst/>
          </a:prstGeom>
        </p:spPr>
      </p:pic>
      <p:sp>
        <p:nvSpPr>
          <p:cNvPr id="7" name="Rectangle 6">
            <a:extLst>
              <a:ext uri="{FF2B5EF4-FFF2-40B4-BE49-F238E27FC236}">
                <a16:creationId xmlns:a16="http://schemas.microsoft.com/office/drawing/2014/main" id="{FDEA1B95-083F-4B92-8311-F6E692757C9F}"/>
              </a:ext>
            </a:extLst>
          </p:cNvPr>
          <p:cNvSpPr/>
          <p:nvPr/>
        </p:nvSpPr>
        <p:spPr>
          <a:xfrm>
            <a:off x="4251124" y="4992367"/>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10.73</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79C81BC-D63D-4913-9D33-6CA83D8819AE}"/>
              </a:ext>
            </a:extLst>
          </p:cNvPr>
          <p:cNvSpPr/>
          <p:nvPr/>
        </p:nvSpPr>
        <p:spPr>
          <a:xfrm>
            <a:off x="4309634" y="5353836"/>
            <a:ext cx="94128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720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(5/9)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33</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E0B6B45-6D8E-4FA7-9FD2-8620F8CE5094}"/>
              </a:ext>
            </a:extLst>
          </p:cNvPr>
          <p:cNvSpPr/>
          <p:nvPr/>
        </p:nvSpPr>
        <p:spPr>
          <a:xfrm>
            <a:off x="611560" y="1340768"/>
            <a:ext cx="8136904" cy="369332"/>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message will appear warning that 4 new variables will be added to the data set.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075B46E-4071-4A37-B60D-489EA031C209}"/>
              </a:ext>
            </a:extLst>
          </p:cNvPr>
          <p:cNvPicPr/>
          <p:nvPr/>
        </p:nvPicPr>
        <p:blipFill>
          <a:blip r:embed="rId2"/>
          <a:stretch>
            <a:fillRect/>
          </a:stretch>
        </p:blipFill>
        <p:spPr>
          <a:xfrm>
            <a:off x="2217440" y="2420888"/>
            <a:ext cx="4709120" cy="1602343"/>
          </a:xfrm>
          <a:prstGeom prst="rect">
            <a:avLst/>
          </a:prstGeom>
        </p:spPr>
      </p:pic>
    </p:spTree>
    <p:extLst>
      <p:ext uri="{BB962C8B-B14F-4D97-AF65-F5344CB8AC3E}">
        <p14:creationId xmlns:p14="http://schemas.microsoft.com/office/powerpoint/2010/main" val="84246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(6/9)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34</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62CD455-95F8-4FFE-9345-D5CAD5E9A82F}"/>
              </a:ext>
            </a:extLst>
          </p:cNvPr>
          <p:cNvSpPr/>
          <p:nvPr/>
        </p:nvSpPr>
        <p:spPr>
          <a:xfrm>
            <a:off x="481786" y="1370496"/>
            <a:ext cx="1345240"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06A4FBD-3B4B-44B9-84D4-0183B0C22FB6}"/>
              </a:ext>
            </a:extLst>
          </p:cNvPr>
          <p:cNvSpPr/>
          <p:nvPr/>
        </p:nvSpPr>
        <p:spPr>
          <a:xfrm>
            <a:off x="500034" y="2110216"/>
            <a:ext cx="4957791" cy="1200329"/>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After we clicked OK, SPSS provides several outputs. Figure 10.75 shows that we have selected the multiplicative model and what the values of the typical quarterly seasonal index are.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8022321-DB58-4AE2-AD11-8F6BA9C4CF11}"/>
              </a:ext>
            </a:extLst>
          </p:cNvPr>
          <p:cNvSpPr/>
          <p:nvPr/>
        </p:nvSpPr>
        <p:spPr>
          <a:xfrm>
            <a:off x="446685" y="4114815"/>
            <a:ext cx="8097985" cy="2554545"/>
          </a:xfrm>
          <a:prstGeom prst="rect">
            <a:avLst/>
          </a:prstGeom>
          <a:solidFill>
            <a:schemeClr val="accent3">
              <a:lumMod val="20000"/>
              <a:lumOff val="80000"/>
            </a:schemeClr>
          </a:solidFill>
        </p:spPr>
        <p:txBody>
          <a:bodyPr wrap="square">
            <a:spAutoFit/>
          </a:bodyPr>
          <a:lstStyle/>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Furthermore, we can now fit this model to the time series data given the model fit is given by the equation SAF_1 * STC_1.</a:t>
            </a:r>
          </a:p>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 </a:t>
            </a:r>
          </a:p>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Select </a:t>
            </a:r>
            <a:r>
              <a:rPr lang="en-GB" sz="1600" u="sng" dirty="0">
                <a:latin typeface="Times New Roman" panose="02020603050405020304" pitchFamily="18" charset="0"/>
                <a:ea typeface="Times New Roman" panose="02020603050405020304" pitchFamily="18" charset="0"/>
              </a:rPr>
              <a:t>T</a:t>
            </a:r>
            <a:r>
              <a:rPr lang="en-GB" sz="1600" dirty="0">
                <a:latin typeface="Times New Roman" panose="02020603050405020304" pitchFamily="18" charset="0"/>
                <a:ea typeface="Times New Roman" panose="02020603050405020304" pitchFamily="18" charset="0"/>
              </a:rPr>
              <a:t>ransform &gt; </a:t>
            </a:r>
            <a:r>
              <a:rPr lang="en-GB" sz="1600" u="sng" dirty="0">
                <a:latin typeface="Times New Roman" panose="02020603050405020304" pitchFamily="18" charset="0"/>
                <a:ea typeface="Times New Roman" panose="02020603050405020304" pitchFamily="18" charset="0"/>
              </a:rPr>
              <a:t>C</a:t>
            </a:r>
            <a:r>
              <a:rPr lang="en-GB" sz="1600" dirty="0">
                <a:latin typeface="Times New Roman" panose="02020603050405020304" pitchFamily="18" charset="0"/>
                <a:ea typeface="Times New Roman" panose="02020603050405020304" pitchFamily="18" charset="0"/>
              </a:rPr>
              <a:t>ompute Variable</a:t>
            </a:r>
          </a:p>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 </a:t>
            </a:r>
          </a:p>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Type Fit in the </a:t>
            </a:r>
            <a:r>
              <a:rPr lang="en-GB" sz="1600" u="sng" dirty="0">
                <a:latin typeface="Times New Roman" panose="02020603050405020304" pitchFamily="18" charset="0"/>
                <a:ea typeface="Times New Roman" panose="02020603050405020304" pitchFamily="18" charset="0"/>
              </a:rPr>
              <a:t>T</a:t>
            </a:r>
            <a:r>
              <a:rPr lang="en-GB" sz="1600" dirty="0">
                <a:latin typeface="Times New Roman" panose="02020603050405020304" pitchFamily="18" charset="0"/>
                <a:ea typeface="Times New Roman" panose="02020603050405020304" pitchFamily="18" charset="0"/>
              </a:rPr>
              <a:t>arget Variable box</a:t>
            </a:r>
          </a:p>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 </a:t>
            </a:r>
          </a:p>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In the Num</a:t>
            </a:r>
            <a:r>
              <a:rPr lang="en-GB" sz="1600" u="sng" dirty="0">
                <a:latin typeface="Times New Roman" panose="02020603050405020304" pitchFamily="18" charset="0"/>
                <a:ea typeface="Times New Roman" panose="02020603050405020304" pitchFamily="18" charset="0"/>
              </a:rPr>
              <a:t>e</a:t>
            </a:r>
            <a:r>
              <a:rPr lang="en-GB" sz="1600" dirty="0">
                <a:latin typeface="Times New Roman" panose="02020603050405020304" pitchFamily="18" charset="0"/>
                <a:ea typeface="Times New Roman" panose="02020603050405020304" pitchFamily="18" charset="0"/>
              </a:rPr>
              <a:t>ric Expression box type the equation = SAF_1 * STC_1</a:t>
            </a:r>
          </a:p>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 </a:t>
            </a:r>
          </a:p>
          <a:p>
            <a:pPr marL="0" marR="0">
              <a:spcBef>
                <a:spcPts val="0"/>
              </a:spcBef>
              <a:spcAft>
                <a:spcPts val="0"/>
              </a:spcAft>
            </a:pPr>
            <a:r>
              <a:rPr lang="en-GB" sz="1600" dirty="0">
                <a:latin typeface="Times New Roman" panose="02020603050405020304" pitchFamily="18" charset="0"/>
                <a:ea typeface="Times New Roman" panose="02020603050405020304" pitchFamily="18" charset="0"/>
              </a:rPr>
              <a:t>This will add an extra column called fit to your SPSS data file as illustrated in Figure 9.69.</a:t>
            </a:r>
            <a:endParaRPr lang="en-GB" sz="16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14C694E2-91F7-4F27-8608-7E97ED463EC6}"/>
              </a:ext>
            </a:extLst>
          </p:cNvPr>
          <p:cNvPicPr/>
          <p:nvPr/>
        </p:nvPicPr>
        <p:blipFill>
          <a:blip r:embed="rId2"/>
          <a:stretch>
            <a:fillRect/>
          </a:stretch>
        </p:blipFill>
        <p:spPr>
          <a:xfrm>
            <a:off x="5572270" y="188640"/>
            <a:ext cx="3257550" cy="3888740"/>
          </a:xfrm>
          <a:prstGeom prst="rect">
            <a:avLst/>
          </a:prstGeom>
        </p:spPr>
      </p:pic>
    </p:spTree>
    <p:extLst>
      <p:ext uri="{BB962C8B-B14F-4D97-AF65-F5344CB8AC3E}">
        <p14:creationId xmlns:p14="http://schemas.microsoft.com/office/powerpoint/2010/main" val="398813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(7/9)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35</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8" name="Rectangle 7">
            <a:extLst>
              <a:ext uri="{FF2B5EF4-FFF2-40B4-BE49-F238E27FC236}">
                <a16:creationId xmlns:a16="http://schemas.microsoft.com/office/drawing/2014/main" id="{87395072-9A10-4E79-AAE1-B617F9E5BED3}"/>
              </a:ext>
            </a:extLst>
          </p:cNvPr>
          <p:cNvSpPr/>
          <p:nvPr/>
        </p:nvSpPr>
        <p:spPr>
          <a:xfrm>
            <a:off x="500034" y="1268760"/>
            <a:ext cx="8248430" cy="646331"/>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adds new variables to your data set. Figure 10.76 shows the ones that we selected during the execution process.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93C90D7-E67D-4111-8729-0AE442417260}"/>
              </a:ext>
            </a:extLst>
          </p:cNvPr>
          <p:cNvPicPr/>
          <p:nvPr/>
        </p:nvPicPr>
        <p:blipFill>
          <a:blip r:embed="rId2"/>
          <a:stretch>
            <a:fillRect/>
          </a:stretch>
        </p:blipFill>
        <p:spPr>
          <a:xfrm>
            <a:off x="428625" y="2021840"/>
            <a:ext cx="7959799" cy="3855432"/>
          </a:xfrm>
          <a:prstGeom prst="rect">
            <a:avLst/>
          </a:prstGeom>
        </p:spPr>
      </p:pic>
    </p:spTree>
    <p:extLst>
      <p:ext uri="{BB962C8B-B14F-4D97-AF65-F5344CB8AC3E}">
        <p14:creationId xmlns:p14="http://schemas.microsoft.com/office/powerpoint/2010/main" val="1961029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(8/9)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36</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7293CA25-5ABA-4E61-9916-AD6244035F29}"/>
              </a:ext>
            </a:extLst>
          </p:cNvPr>
          <p:cNvSpPr/>
          <p:nvPr/>
        </p:nvSpPr>
        <p:spPr>
          <a:xfrm>
            <a:off x="500034" y="1196752"/>
            <a:ext cx="8176422"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has created four new variables and they are called SAS_1, SAF_1, STC_1 and ERR_1. The interpretation, as per SPSS Help file, is as follows: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7B240B9-6F8A-47C3-B126-07367DB3F270}"/>
              </a:ext>
            </a:extLst>
          </p:cNvPr>
          <p:cNvSpPr/>
          <p:nvPr/>
        </p:nvSpPr>
        <p:spPr>
          <a:xfrm>
            <a:off x="563910" y="1957905"/>
            <a:ext cx="8176422" cy="2308324"/>
          </a:xfrm>
          <a:prstGeom prst="rect">
            <a:avLst/>
          </a:prstGeom>
          <a:solidFill>
            <a:schemeClr val="accent3">
              <a:lumMod val="20000"/>
              <a:lumOff val="80000"/>
            </a:schemeClr>
          </a:solidFill>
        </p:spPr>
        <p:txBody>
          <a:bodyPr wrap="square">
            <a:spAutoFit/>
          </a:bodyPr>
          <a:lstStyle/>
          <a:p>
            <a:pPr marL="342900" marR="0" lvl="0" indent="-342900">
              <a:spcBef>
                <a:spcPts val="0"/>
              </a:spcBef>
              <a:spcAft>
                <a:spcPts val="0"/>
              </a:spcAft>
              <a:buFont typeface="Symbol" panose="05050102010706020507" pitchFamily="18" charset="2"/>
              <a:buChar char=""/>
            </a:pPr>
            <a:r>
              <a:rPr lang="en-US" sz="1600" b="1" dirty="0">
                <a:solidFill>
                  <a:srgbClr val="000000"/>
                </a:solidFill>
                <a:latin typeface="Calibri" panose="020F0502020204030204" pitchFamily="34" charset="0"/>
                <a:ea typeface="Calibri Light" panose="020F0302020204030204" pitchFamily="34" charset="0"/>
              </a:rPr>
              <a:t>SAS.</a:t>
            </a:r>
            <a:r>
              <a:rPr lang="en-US" sz="1600" dirty="0">
                <a:solidFill>
                  <a:srgbClr val="000000"/>
                </a:solidFill>
                <a:latin typeface="Calibri" panose="020F0502020204030204" pitchFamily="34" charset="0"/>
                <a:ea typeface="Times New Roman" panose="02020603050405020304" pitchFamily="18" charset="0"/>
              </a:rPr>
              <a:t> Seasonally adjusted series, representing the original series with seasonal variations removed. Working with a seasonally adjusted series, for example, allows a trend component to be isolated and analyzed independent of any seasonal component.</a:t>
            </a:r>
            <a:endParaRPr lang="en-GB"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000000"/>
                </a:solidFill>
                <a:latin typeface="Calibri" panose="020F0502020204030204" pitchFamily="34" charset="0"/>
                <a:ea typeface="Calibri Light" panose="020F0302020204030204" pitchFamily="34" charset="0"/>
              </a:rPr>
              <a:t>SAF.</a:t>
            </a:r>
            <a:r>
              <a:rPr lang="en-US" sz="1600" dirty="0">
                <a:solidFill>
                  <a:srgbClr val="000000"/>
                </a:solidFill>
                <a:latin typeface="Calibri" panose="020F0502020204030204" pitchFamily="34" charset="0"/>
                <a:ea typeface="Times New Roman" panose="02020603050405020304" pitchFamily="18" charset="0"/>
              </a:rPr>
              <a:t> Seasonal adjustment factors, representing seasonal variation. For the multiplicative model, the value 1 represents the absence of seasonal variation; for the additive model, the value 0 represents the absence of seasonal variation.</a:t>
            </a:r>
            <a:endParaRPr lang="en-GB"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000000"/>
                </a:solidFill>
                <a:latin typeface="Calibri" panose="020F0502020204030204" pitchFamily="34" charset="0"/>
                <a:ea typeface="Calibri Light" panose="020F0302020204030204" pitchFamily="34" charset="0"/>
              </a:rPr>
              <a:t>STC.</a:t>
            </a:r>
            <a:r>
              <a:rPr lang="en-US" sz="1600" dirty="0">
                <a:solidFill>
                  <a:srgbClr val="000000"/>
                </a:solidFill>
                <a:latin typeface="Calibri" panose="020F0502020204030204" pitchFamily="34" charset="0"/>
                <a:ea typeface="Times New Roman" panose="02020603050405020304" pitchFamily="18" charset="0"/>
              </a:rPr>
              <a:t> Smoothed trend-cycle component, which is a smoothed version of the seasonally adjusted series that shows both trend and cyclic components.</a:t>
            </a:r>
          </a:p>
          <a:p>
            <a:pPr marL="342900" marR="0" lvl="0" indent="-342900">
              <a:spcBef>
                <a:spcPts val="0"/>
              </a:spcBef>
              <a:spcAft>
                <a:spcPts val="0"/>
              </a:spcAft>
              <a:buFont typeface="Symbol" panose="05050102010706020507" pitchFamily="18" charset="2"/>
              <a:buChar char=""/>
            </a:pPr>
            <a:r>
              <a:rPr lang="en-US" sz="1600" b="1" dirty="0">
                <a:solidFill>
                  <a:srgbClr val="000000"/>
                </a:solidFill>
                <a:latin typeface="Calibri" panose="020F0502020204030204" pitchFamily="34" charset="0"/>
                <a:ea typeface="Calibri Light" panose="020F0302020204030204" pitchFamily="34" charset="0"/>
              </a:rPr>
              <a:t>ERR.</a:t>
            </a:r>
            <a:r>
              <a:rPr lang="en-US" sz="1600" dirty="0">
                <a:solidFill>
                  <a:srgbClr val="000000"/>
                </a:solidFill>
                <a:latin typeface="Calibri" panose="020F0502020204030204" pitchFamily="34" charset="0"/>
                <a:ea typeface="Times New Roman" panose="02020603050405020304" pitchFamily="18" charset="0"/>
              </a:rPr>
              <a:t> The residual component of the series for a particular observation.</a:t>
            </a:r>
            <a:endParaRPr lang="en-GB" sz="1600" dirty="0"/>
          </a:p>
        </p:txBody>
      </p:sp>
      <p:sp>
        <p:nvSpPr>
          <p:cNvPr id="7" name="Rectangle 6">
            <a:extLst>
              <a:ext uri="{FF2B5EF4-FFF2-40B4-BE49-F238E27FC236}">
                <a16:creationId xmlns:a16="http://schemas.microsoft.com/office/drawing/2014/main" id="{EDE5F89C-4010-4E48-9B50-6D50CD5F81D7}"/>
              </a:ext>
            </a:extLst>
          </p:cNvPr>
          <p:cNvSpPr/>
          <p:nvPr/>
        </p:nvSpPr>
        <p:spPr>
          <a:xfrm>
            <a:off x="563910" y="4374732"/>
            <a:ext cx="8176422" cy="1754326"/>
          </a:xfrm>
          <a:prstGeom prst="rect">
            <a:avLst/>
          </a:prstGeom>
          <a:solidFill>
            <a:schemeClr val="accent5">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you compare these column values with Example 10.16, then:</a:t>
            </a:r>
          </a:p>
          <a:p>
            <a:pPr marL="342900" lvl="0" indent="-342900" fontAlgn="auto">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Calibri" panose="020F0502020204030204" pitchFamily="34" charset="0"/>
              </a:rPr>
              <a:t>STC variable is comparable to Column E (Trend component) in Figure 10.65.</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Calibri" panose="020F0502020204030204" pitchFamily="34" charset="0"/>
              </a:rPr>
              <a:t>SAF variable is comparable to cells K24:K27 (Typical Seasonal Index) in Figure 10.66.</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Calibri" panose="020F0502020204030204" pitchFamily="34" charset="0"/>
              </a:rPr>
              <a:t>SAS variable is comparable to Column F (Seasonally Adjusted series) in Figure 10.67.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732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1D8-6F36-44D9-9F7F-1BC6C5E02222}"/>
              </a:ext>
            </a:extLst>
          </p:cNvPr>
          <p:cNvSpPr>
            <a:spLocks noGrp="1"/>
          </p:cNvSpPr>
          <p:nvPr>
            <p:ph type="ctrTitle"/>
          </p:nvPr>
        </p:nvSpPr>
        <p:spPr/>
        <p:txBody>
          <a:bodyPr/>
          <a:lstStyle/>
          <a:p>
            <a:r>
              <a:rPr lang="en-GB" dirty="0"/>
              <a:t>SPSS solution (9/9)</a:t>
            </a:r>
          </a:p>
        </p:txBody>
      </p:sp>
      <p:sp>
        <p:nvSpPr>
          <p:cNvPr id="3" name="Slide Number Placeholder 2">
            <a:extLst>
              <a:ext uri="{FF2B5EF4-FFF2-40B4-BE49-F238E27FC236}">
                <a16:creationId xmlns:a16="http://schemas.microsoft.com/office/drawing/2014/main" id="{539C53AD-9CE4-47D7-A565-68B3049BC05C}"/>
              </a:ext>
            </a:extLst>
          </p:cNvPr>
          <p:cNvSpPr>
            <a:spLocks noGrp="1"/>
          </p:cNvSpPr>
          <p:nvPr>
            <p:ph type="sldNum" sz="quarter" idx="10"/>
          </p:nvPr>
        </p:nvSpPr>
        <p:spPr/>
        <p:txBody>
          <a:bodyPr/>
          <a:lstStyle/>
          <a:p>
            <a:pPr>
              <a:defRPr/>
            </a:pPr>
            <a:fld id="{8ED7645F-28E9-43F5-8DE8-F26D6BFC7DBB}" type="slidenum">
              <a:rPr lang="en-GB" smtClean="0"/>
              <a:pPr>
                <a:defRPr/>
              </a:pPr>
              <a:t>37</a:t>
            </a:fld>
            <a:endParaRPr lang="en-GB" dirty="0"/>
          </a:p>
        </p:txBody>
      </p:sp>
      <p:sp>
        <p:nvSpPr>
          <p:cNvPr id="4" name="Footer Placeholder 3">
            <a:extLst>
              <a:ext uri="{FF2B5EF4-FFF2-40B4-BE49-F238E27FC236}">
                <a16:creationId xmlns:a16="http://schemas.microsoft.com/office/drawing/2014/main" id="{33F6BB46-6657-4FBE-A6BA-9DB1BCE28583}"/>
              </a:ext>
            </a:extLst>
          </p:cNvPr>
          <p:cNvSpPr>
            <a:spLocks noGrp="1"/>
          </p:cNvSpPr>
          <p:nvPr>
            <p:ph type="ftr" sz="quarter" idx="11"/>
          </p:nvPr>
        </p:nvSpPr>
        <p:spPr/>
        <p:txBody>
          <a:bodyPr/>
          <a:lstStyle/>
          <a:p>
            <a:pPr>
              <a:defRPr/>
            </a:pPr>
            <a:r>
              <a:rPr lang="en-GB"/>
              <a:t>Glyn Davis &amp; Branko Pecar</a:t>
            </a:r>
            <a:endParaRPr lang="en-GB" b="0"/>
          </a:p>
        </p:txBody>
      </p:sp>
      <p:sp>
        <p:nvSpPr>
          <p:cNvPr id="8" name="Rectangle 7">
            <a:extLst>
              <a:ext uri="{FF2B5EF4-FFF2-40B4-BE49-F238E27FC236}">
                <a16:creationId xmlns:a16="http://schemas.microsoft.com/office/drawing/2014/main" id="{786496A2-6B2D-4634-838B-92BB90924DAA}"/>
              </a:ext>
            </a:extLst>
          </p:cNvPr>
          <p:cNvSpPr/>
          <p:nvPr/>
        </p:nvSpPr>
        <p:spPr>
          <a:xfrm>
            <a:off x="518414" y="1340768"/>
            <a:ext cx="8230049" cy="1815882"/>
          </a:xfrm>
          <a:prstGeom prst="rect">
            <a:avLst/>
          </a:prstGeom>
        </p:spPr>
        <p:txBody>
          <a:bodyPr wrap="square">
            <a:spAutoFit/>
          </a:bodyPr>
          <a:lstStyle/>
          <a:p>
            <a:pPr fontAlgn="auto">
              <a:spcBef>
                <a:spcPts val="0"/>
              </a:spcBef>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You will notice that the numbers from Excel do not match 100% the numbers from SPSS. The reason is that SPSS uses slightly more sophisticated method in order to make it universally applicable to both seasonal and cyclical components. </a:t>
            </a:r>
          </a:p>
          <a:p>
            <a:pPr fontAlgn="auto">
              <a:spcBef>
                <a:spcPts val="0"/>
              </a:spcBef>
              <a:spcAft>
                <a:spcPts val="0"/>
              </a:spcAf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fontAlgn="auto">
              <a:spcBef>
                <a:spcPts val="0"/>
              </a:spcBef>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For example, the method for trend that SPSS uses, is not a simple trend method but a combined centred moving average method that incorporates both T and C component together. This has a “knock on” effect on both SAS and SAF variable, hence small differences from our Excel solution.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F56ACAB-71B6-43F8-B1B0-749B6F907F4C}"/>
              </a:ext>
            </a:extLst>
          </p:cNvPr>
          <p:cNvSpPr/>
          <p:nvPr/>
        </p:nvSpPr>
        <p:spPr>
          <a:xfrm>
            <a:off x="518414" y="3429000"/>
            <a:ext cx="8230049" cy="2308324"/>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If you compare these column values with Example 10.16, then:</a:t>
            </a: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fontAlgn="auto">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Calibri" panose="020F0502020204030204" pitchFamily="34" charset="0"/>
              </a:rPr>
              <a:t>STC variable is comparable to Column E (Trend component) in Figure 10.65.</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Calibri" panose="020F0502020204030204" pitchFamily="34" charset="0"/>
              </a:rPr>
              <a:t>SAF variable is comparable to cells K24:K27 (Typical Seasonal Index) in Figure 10.66.</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mj-lt"/>
              <a:buAutoNum type="arabicPeriod"/>
            </a:pPr>
            <a:r>
              <a:rPr lang="en-GB" sz="1600" dirty="0">
                <a:latin typeface="Calibri" panose="020F0502020204030204" pitchFamily="34" charset="0"/>
                <a:ea typeface="Times New Roman" panose="02020603050405020304" pitchFamily="18" charset="0"/>
                <a:cs typeface="Calibri" panose="020F0502020204030204" pitchFamily="34" charset="0"/>
              </a:rPr>
              <a:t>SAS variable is comparable to Column F (Seasonally Adjusted series) in Figure 10.67.</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fontAlgn="auto">
              <a:spcBef>
                <a:spcPts val="0"/>
              </a:spcBef>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 </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solidFill>
                  <a:srgbClr val="7030A0"/>
                </a:solidFill>
                <a:latin typeface="Calibri" panose="020F0502020204030204" pitchFamily="34" charset="0"/>
                <a:ea typeface="Times New Roman" panose="02020603050405020304" pitchFamily="18" charset="0"/>
              </a:rPr>
              <a:t>You will notice that the numbers from Excel do not match 100% the numbers from SPSS. The reason is that SPSS uses slightly more sophisticated method in order to make it universally applicable to both seasonal and cyclical components. </a:t>
            </a:r>
            <a:endParaRPr lang="en-GB" sz="1600" dirty="0">
              <a:solidFill>
                <a:srgbClr val="7030A0"/>
              </a:solidFill>
            </a:endParaRPr>
          </a:p>
        </p:txBody>
      </p:sp>
    </p:spTree>
    <p:extLst>
      <p:ext uri="{BB962C8B-B14F-4D97-AF65-F5344CB8AC3E}">
        <p14:creationId xmlns:p14="http://schemas.microsoft.com/office/powerpoint/2010/main" val="865986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3AA-CD86-4DAE-B4AC-3CC912229190}"/>
              </a:ext>
            </a:extLst>
          </p:cNvPr>
          <p:cNvSpPr>
            <a:spLocks noGrp="1"/>
          </p:cNvSpPr>
          <p:nvPr>
            <p:ph type="ctrTitle"/>
          </p:nvPr>
        </p:nvSpPr>
        <p:spPr/>
        <p:txBody>
          <a:bodyPr/>
          <a:lstStyle/>
          <a:p>
            <a:r>
              <a:rPr lang="en-GB" dirty="0"/>
              <a:t>Error measurement (1/6)</a:t>
            </a:r>
          </a:p>
        </p:txBody>
      </p:sp>
      <p:sp>
        <p:nvSpPr>
          <p:cNvPr id="3" name="Slide Number Placeholder 2">
            <a:extLst>
              <a:ext uri="{FF2B5EF4-FFF2-40B4-BE49-F238E27FC236}">
                <a16:creationId xmlns:a16="http://schemas.microsoft.com/office/drawing/2014/main" id="{4E2E9498-1A4C-4022-9971-459A21AE6C36}"/>
              </a:ext>
            </a:extLst>
          </p:cNvPr>
          <p:cNvSpPr>
            <a:spLocks noGrp="1"/>
          </p:cNvSpPr>
          <p:nvPr>
            <p:ph type="sldNum" sz="quarter" idx="10"/>
          </p:nvPr>
        </p:nvSpPr>
        <p:spPr/>
        <p:txBody>
          <a:bodyPr/>
          <a:lstStyle/>
          <a:p>
            <a:pPr>
              <a:defRPr/>
            </a:pPr>
            <a:fld id="{8ED7645F-28E9-43F5-8DE8-F26D6BFC7DBB}" type="slidenum">
              <a:rPr lang="en-GB" smtClean="0"/>
              <a:pPr>
                <a:defRPr/>
              </a:pPr>
              <a:t>38</a:t>
            </a:fld>
            <a:endParaRPr lang="en-GB" dirty="0"/>
          </a:p>
        </p:txBody>
      </p:sp>
      <p:sp>
        <p:nvSpPr>
          <p:cNvPr id="4" name="Footer Placeholder 3">
            <a:extLst>
              <a:ext uri="{FF2B5EF4-FFF2-40B4-BE49-F238E27FC236}">
                <a16:creationId xmlns:a16="http://schemas.microsoft.com/office/drawing/2014/main" id="{8C6E1322-CF9C-44D8-B6DF-3C973FBD108B}"/>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8B29E5D-2F1E-43B5-81E3-3E2C267B011C}"/>
              </a:ext>
            </a:extLst>
          </p:cNvPr>
          <p:cNvSpPr/>
          <p:nvPr/>
        </p:nvSpPr>
        <p:spPr>
          <a:xfrm>
            <a:off x="500035" y="1227824"/>
            <a:ext cx="2055742" cy="4524315"/>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We will now calculate the errors, as well as the squared errors for Example 10.16. From there, we will check if the errors are random, if they are distributed as per normal distribution and what is the mean square error (MSE), as well as the root mean square error (RMSE). All the calculations have already been explained, so we will use Excel to perform these tasks.</a:t>
            </a:r>
            <a:endParaRPr lang="en-GB" sz="1600" dirty="0"/>
          </a:p>
        </p:txBody>
      </p:sp>
      <p:sp>
        <p:nvSpPr>
          <p:cNvPr id="6" name="Rectangle 5">
            <a:extLst>
              <a:ext uri="{FF2B5EF4-FFF2-40B4-BE49-F238E27FC236}">
                <a16:creationId xmlns:a16="http://schemas.microsoft.com/office/drawing/2014/main" id="{5672328E-C14E-4D87-83F4-20BBB51C8588}"/>
              </a:ext>
            </a:extLst>
          </p:cNvPr>
          <p:cNvSpPr/>
          <p:nvPr/>
        </p:nvSpPr>
        <p:spPr>
          <a:xfrm>
            <a:off x="2520404" y="1258094"/>
            <a:ext cx="157729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10.17</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9F0D248-C2AC-4E10-ACC6-A55AD3FE06A5}"/>
              </a:ext>
            </a:extLst>
          </p:cNvPr>
          <p:cNvPicPr/>
          <p:nvPr/>
        </p:nvPicPr>
        <p:blipFill>
          <a:blip r:embed="rId2"/>
          <a:stretch>
            <a:fillRect/>
          </a:stretch>
        </p:blipFill>
        <p:spPr>
          <a:xfrm>
            <a:off x="2694146" y="1655080"/>
            <a:ext cx="6235542" cy="4417108"/>
          </a:xfrm>
          <a:prstGeom prst="rect">
            <a:avLst/>
          </a:prstGeom>
        </p:spPr>
      </p:pic>
    </p:spTree>
    <p:extLst>
      <p:ext uri="{BB962C8B-B14F-4D97-AF65-F5344CB8AC3E}">
        <p14:creationId xmlns:p14="http://schemas.microsoft.com/office/powerpoint/2010/main" val="3206521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3AA-CD86-4DAE-B4AC-3CC912229190}"/>
              </a:ext>
            </a:extLst>
          </p:cNvPr>
          <p:cNvSpPr>
            <a:spLocks noGrp="1"/>
          </p:cNvSpPr>
          <p:nvPr>
            <p:ph type="ctrTitle"/>
          </p:nvPr>
        </p:nvSpPr>
        <p:spPr/>
        <p:txBody>
          <a:bodyPr/>
          <a:lstStyle/>
          <a:p>
            <a:r>
              <a:rPr lang="en-GB" dirty="0"/>
              <a:t>Error measurement (2/6)</a:t>
            </a:r>
          </a:p>
        </p:txBody>
      </p:sp>
      <p:sp>
        <p:nvSpPr>
          <p:cNvPr id="3" name="Slide Number Placeholder 2">
            <a:extLst>
              <a:ext uri="{FF2B5EF4-FFF2-40B4-BE49-F238E27FC236}">
                <a16:creationId xmlns:a16="http://schemas.microsoft.com/office/drawing/2014/main" id="{4E2E9498-1A4C-4022-9971-459A21AE6C36}"/>
              </a:ext>
            </a:extLst>
          </p:cNvPr>
          <p:cNvSpPr>
            <a:spLocks noGrp="1"/>
          </p:cNvSpPr>
          <p:nvPr>
            <p:ph type="sldNum" sz="quarter" idx="10"/>
          </p:nvPr>
        </p:nvSpPr>
        <p:spPr/>
        <p:txBody>
          <a:bodyPr/>
          <a:lstStyle/>
          <a:p>
            <a:pPr>
              <a:defRPr/>
            </a:pPr>
            <a:fld id="{8ED7645F-28E9-43F5-8DE8-F26D6BFC7DBB}" type="slidenum">
              <a:rPr lang="en-GB" smtClean="0"/>
              <a:pPr>
                <a:defRPr/>
              </a:pPr>
              <a:t>39</a:t>
            </a:fld>
            <a:endParaRPr lang="en-GB" dirty="0"/>
          </a:p>
        </p:txBody>
      </p:sp>
      <p:sp>
        <p:nvSpPr>
          <p:cNvPr id="4" name="Footer Placeholder 3">
            <a:extLst>
              <a:ext uri="{FF2B5EF4-FFF2-40B4-BE49-F238E27FC236}">
                <a16:creationId xmlns:a16="http://schemas.microsoft.com/office/drawing/2014/main" id="{8C6E1322-CF9C-44D8-B6DF-3C973FBD108B}"/>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08B3A949-AA74-4B50-AB8D-BDA03D007B70}"/>
              </a:ext>
            </a:extLst>
          </p:cNvPr>
          <p:cNvPicPr>
            <a:picLocks noChangeAspect="1"/>
          </p:cNvPicPr>
          <p:nvPr/>
        </p:nvPicPr>
        <p:blipFill>
          <a:blip r:embed="rId2"/>
          <a:stretch>
            <a:fillRect/>
          </a:stretch>
        </p:blipFill>
        <p:spPr>
          <a:xfrm>
            <a:off x="1514855" y="1473684"/>
            <a:ext cx="6358963" cy="4263058"/>
          </a:xfrm>
          <a:prstGeom prst="rect">
            <a:avLst/>
          </a:prstGeom>
        </p:spPr>
      </p:pic>
    </p:spTree>
    <p:extLst>
      <p:ext uri="{BB962C8B-B14F-4D97-AF65-F5344CB8AC3E}">
        <p14:creationId xmlns:p14="http://schemas.microsoft.com/office/powerpoint/2010/main" val="307845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F2F2-6FDA-4D8B-8717-2305FF88267B}"/>
              </a:ext>
            </a:extLst>
          </p:cNvPr>
          <p:cNvSpPr>
            <a:spLocks noGrp="1"/>
          </p:cNvSpPr>
          <p:nvPr>
            <p:ph type="ctrTitle"/>
          </p:nvPr>
        </p:nvSpPr>
        <p:spPr/>
        <p:txBody>
          <a:bodyPr/>
          <a:lstStyle/>
          <a:p>
            <a:r>
              <a:rPr lang="en-GB" b="1" dirty="0"/>
              <a:t>Example 10.13 (1/4)</a:t>
            </a:r>
            <a:endParaRPr lang="en-GB" dirty="0"/>
          </a:p>
        </p:txBody>
      </p:sp>
      <p:sp>
        <p:nvSpPr>
          <p:cNvPr id="3" name="Slide Number Placeholder 2">
            <a:extLst>
              <a:ext uri="{FF2B5EF4-FFF2-40B4-BE49-F238E27FC236}">
                <a16:creationId xmlns:a16="http://schemas.microsoft.com/office/drawing/2014/main" id="{CB263334-DF46-487F-B998-5534921117CD}"/>
              </a:ext>
            </a:extLst>
          </p:cNvPr>
          <p:cNvSpPr>
            <a:spLocks noGrp="1"/>
          </p:cNvSpPr>
          <p:nvPr>
            <p:ph type="sldNum" sz="quarter" idx="10"/>
          </p:nvPr>
        </p:nvSpPr>
        <p:spPr/>
        <p:txBody>
          <a:bodyPr/>
          <a:lstStyle/>
          <a:p>
            <a:pPr>
              <a:defRPr/>
            </a:pPr>
            <a:fld id="{8ED7645F-28E9-43F5-8DE8-F26D6BFC7DBB}" type="slidenum">
              <a:rPr lang="en-GB" smtClean="0"/>
              <a:pPr>
                <a:defRPr/>
              </a:pPr>
              <a:t>4</a:t>
            </a:fld>
            <a:endParaRPr lang="en-GB" dirty="0"/>
          </a:p>
        </p:txBody>
      </p:sp>
      <p:sp>
        <p:nvSpPr>
          <p:cNvPr id="4" name="Footer Placeholder 3">
            <a:extLst>
              <a:ext uri="{FF2B5EF4-FFF2-40B4-BE49-F238E27FC236}">
                <a16:creationId xmlns:a16="http://schemas.microsoft.com/office/drawing/2014/main" id="{25197AE7-22F4-4899-B156-2CD436EF437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766036E-49D5-4F0E-99D9-719279D5C409}"/>
              </a:ext>
            </a:extLst>
          </p:cNvPr>
          <p:cNvSpPr/>
          <p:nvPr/>
        </p:nvSpPr>
        <p:spPr>
          <a:xfrm>
            <a:off x="500034" y="1983140"/>
            <a:ext cx="3121680" cy="2862322"/>
          </a:xfrm>
          <a:prstGeom prst="rect">
            <a:avLst/>
          </a:prstGeom>
        </p:spPr>
        <p:txBody>
          <a:bodyPr wrap="square">
            <a:spAutoFit/>
          </a:bodyPr>
          <a:lstStyle/>
          <a:p>
            <a:pPr algn="just" hangingPunct="0"/>
            <a:r>
              <a:rPr lang="en-GB" sz="1800" dirty="0">
                <a:effectLst/>
                <a:latin typeface="+mn-lt"/>
                <a:ea typeface="Times New Roman" panose="02020603050405020304" pitchFamily="18" charset="0"/>
                <a:cs typeface="Times New Roman" panose="02020603050405020304" pitchFamily="18" charset="0"/>
              </a:rPr>
              <a:t>We will look at a real-life time series, which happens to be Quarterly index for US Consumer energy products from Q1 2015 until Q2 2020, where 2012=100. We are showing in Figure 10.52 and 10.53 the time series and the trend we fitted to it (calculations not shown).</a:t>
            </a:r>
          </a:p>
        </p:txBody>
      </p:sp>
      <p:pic>
        <p:nvPicPr>
          <p:cNvPr id="9" name="Picture 8">
            <a:extLst>
              <a:ext uri="{FF2B5EF4-FFF2-40B4-BE49-F238E27FC236}">
                <a16:creationId xmlns:a16="http://schemas.microsoft.com/office/drawing/2014/main" id="{8CABDF95-7108-4797-BE66-9A4065500F4E}"/>
              </a:ext>
            </a:extLst>
          </p:cNvPr>
          <p:cNvPicPr/>
          <p:nvPr/>
        </p:nvPicPr>
        <p:blipFill>
          <a:blip r:embed="rId2"/>
          <a:stretch>
            <a:fillRect/>
          </a:stretch>
        </p:blipFill>
        <p:spPr>
          <a:xfrm>
            <a:off x="3732549" y="1261460"/>
            <a:ext cx="4768513" cy="4759827"/>
          </a:xfrm>
          <a:prstGeom prst="rect">
            <a:avLst/>
          </a:prstGeom>
        </p:spPr>
      </p:pic>
    </p:spTree>
    <p:extLst>
      <p:ext uri="{BB962C8B-B14F-4D97-AF65-F5344CB8AC3E}">
        <p14:creationId xmlns:p14="http://schemas.microsoft.com/office/powerpoint/2010/main" val="153540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3AA-CD86-4DAE-B4AC-3CC912229190}"/>
              </a:ext>
            </a:extLst>
          </p:cNvPr>
          <p:cNvSpPr>
            <a:spLocks noGrp="1"/>
          </p:cNvSpPr>
          <p:nvPr>
            <p:ph type="ctrTitle"/>
          </p:nvPr>
        </p:nvSpPr>
        <p:spPr/>
        <p:txBody>
          <a:bodyPr/>
          <a:lstStyle/>
          <a:p>
            <a:r>
              <a:rPr lang="en-GB" dirty="0"/>
              <a:t>Error measurement (3/6)</a:t>
            </a:r>
          </a:p>
        </p:txBody>
      </p:sp>
      <p:sp>
        <p:nvSpPr>
          <p:cNvPr id="3" name="Slide Number Placeholder 2">
            <a:extLst>
              <a:ext uri="{FF2B5EF4-FFF2-40B4-BE49-F238E27FC236}">
                <a16:creationId xmlns:a16="http://schemas.microsoft.com/office/drawing/2014/main" id="{4E2E9498-1A4C-4022-9971-459A21AE6C36}"/>
              </a:ext>
            </a:extLst>
          </p:cNvPr>
          <p:cNvSpPr>
            <a:spLocks noGrp="1"/>
          </p:cNvSpPr>
          <p:nvPr>
            <p:ph type="sldNum" sz="quarter" idx="10"/>
          </p:nvPr>
        </p:nvSpPr>
        <p:spPr/>
        <p:txBody>
          <a:bodyPr/>
          <a:lstStyle/>
          <a:p>
            <a:pPr>
              <a:defRPr/>
            </a:pPr>
            <a:fld id="{8ED7645F-28E9-43F5-8DE8-F26D6BFC7DBB}" type="slidenum">
              <a:rPr lang="en-GB" smtClean="0"/>
              <a:pPr>
                <a:defRPr/>
              </a:pPr>
              <a:t>40</a:t>
            </a:fld>
            <a:endParaRPr lang="en-GB" dirty="0"/>
          </a:p>
        </p:txBody>
      </p:sp>
      <p:sp>
        <p:nvSpPr>
          <p:cNvPr id="4" name="Footer Placeholder 3">
            <a:extLst>
              <a:ext uri="{FF2B5EF4-FFF2-40B4-BE49-F238E27FC236}">
                <a16:creationId xmlns:a16="http://schemas.microsoft.com/office/drawing/2014/main" id="{8C6E1322-CF9C-44D8-B6DF-3C973FBD108B}"/>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1899924-662A-4BBE-9F47-8CAA7A02F86F}"/>
              </a:ext>
            </a:extLst>
          </p:cNvPr>
          <p:cNvSpPr/>
          <p:nvPr/>
        </p:nvSpPr>
        <p:spPr>
          <a:xfrm>
            <a:off x="500034" y="1196752"/>
            <a:ext cx="824843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As the first step, we will plot the errors from column B in Figure 10.73. The plot is given in Figure 10.78. </a:t>
            </a:r>
          </a:p>
        </p:txBody>
      </p:sp>
      <p:sp>
        <p:nvSpPr>
          <p:cNvPr id="9" name="Rectangle 8">
            <a:extLst>
              <a:ext uri="{FF2B5EF4-FFF2-40B4-BE49-F238E27FC236}">
                <a16:creationId xmlns:a16="http://schemas.microsoft.com/office/drawing/2014/main" id="{CE522DEA-73F3-487B-8827-0D96C4B866FC}"/>
              </a:ext>
            </a:extLst>
          </p:cNvPr>
          <p:cNvSpPr/>
          <p:nvPr/>
        </p:nvSpPr>
        <p:spPr>
          <a:xfrm>
            <a:off x="5868144" y="2429595"/>
            <a:ext cx="2664296" cy="2585323"/>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rPr>
              <a:t>As we can see from Figure 10.78 they appear to be random, which means that our model modelled the actual data well. However, the fact that they appear random is not enough. We need to do some more tests.</a:t>
            </a:r>
            <a:endParaRPr lang="en-GB" dirty="0"/>
          </a:p>
        </p:txBody>
      </p:sp>
      <p:sp>
        <p:nvSpPr>
          <p:cNvPr id="10" name="Rectangle 9">
            <a:extLst>
              <a:ext uri="{FF2B5EF4-FFF2-40B4-BE49-F238E27FC236}">
                <a16:creationId xmlns:a16="http://schemas.microsoft.com/office/drawing/2014/main" id="{4A7666FE-B84A-45FB-B1B4-6DF8AB4E9AB4}"/>
              </a:ext>
            </a:extLst>
          </p:cNvPr>
          <p:cNvSpPr/>
          <p:nvPr/>
        </p:nvSpPr>
        <p:spPr>
          <a:xfrm>
            <a:off x="553050" y="5476582"/>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10.78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8368830-8FB7-4C65-8B2C-E541875BDA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35096"/>
            <a:ext cx="5040560" cy="3438119"/>
          </a:xfrm>
          <a:prstGeom prst="rect">
            <a:avLst/>
          </a:prstGeom>
          <a:noFill/>
        </p:spPr>
      </p:pic>
    </p:spTree>
    <p:extLst>
      <p:ext uri="{BB962C8B-B14F-4D97-AF65-F5344CB8AC3E}">
        <p14:creationId xmlns:p14="http://schemas.microsoft.com/office/powerpoint/2010/main" val="306358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3AA-CD86-4DAE-B4AC-3CC912229190}"/>
              </a:ext>
            </a:extLst>
          </p:cNvPr>
          <p:cNvSpPr>
            <a:spLocks noGrp="1"/>
          </p:cNvSpPr>
          <p:nvPr>
            <p:ph type="ctrTitle"/>
          </p:nvPr>
        </p:nvSpPr>
        <p:spPr/>
        <p:txBody>
          <a:bodyPr/>
          <a:lstStyle/>
          <a:p>
            <a:r>
              <a:rPr lang="en-GB" dirty="0"/>
              <a:t>Error measurement (4/6)</a:t>
            </a:r>
          </a:p>
        </p:txBody>
      </p:sp>
      <p:sp>
        <p:nvSpPr>
          <p:cNvPr id="3" name="Slide Number Placeholder 2">
            <a:extLst>
              <a:ext uri="{FF2B5EF4-FFF2-40B4-BE49-F238E27FC236}">
                <a16:creationId xmlns:a16="http://schemas.microsoft.com/office/drawing/2014/main" id="{4E2E9498-1A4C-4022-9971-459A21AE6C36}"/>
              </a:ext>
            </a:extLst>
          </p:cNvPr>
          <p:cNvSpPr>
            <a:spLocks noGrp="1"/>
          </p:cNvSpPr>
          <p:nvPr>
            <p:ph type="sldNum" sz="quarter" idx="10"/>
          </p:nvPr>
        </p:nvSpPr>
        <p:spPr/>
        <p:txBody>
          <a:bodyPr/>
          <a:lstStyle/>
          <a:p>
            <a:pPr>
              <a:defRPr/>
            </a:pPr>
            <a:fld id="{8ED7645F-28E9-43F5-8DE8-F26D6BFC7DBB}" type="slidenum">
              <a:rPr lang="en-GB" smtClean="0"/>
              <a:pPr>
                <a:defRPr/>
              </a:pPr>
              <a:t>41</a:t>
            </a:fld>
            <a:endParaRPr lang="en-GB" dirty="0"/>
          </a:p>
        </p:txBody>
      </p:sp>
      <p:sp>
        <p:nvSpPr>
          <p:cNvPr id="4" name="Footer Placeholder 3">
            <a:extLst>
              <a:ext uri="{FF2B5EF4-FFF2-40B4-BE49-F238E27FC236}">
                <a16:creationId xmlns:a16="http://schemas.microsoft.com/office/drawing/2014/main" id="{8C6E1322-CF9C-44D8-B6DF-3C973FBD108B}"/>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1899924-662A-4BBE-9F47-8CAA7A02F86F}"/>
              </a:ext>
            </a:extLst>
          </p:cNvPr>
          <p:cNvSpPr/>
          <p:nvPr/>
        </p:nvSpPr>
        <p:spPr>
          <a:xfrm>
            <a:off x="611560" y="1542298"/>
            <a:ext cx="8054330" cy="2585323"/>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The column E in Figure 10.77 shows the rank of errors from column D and they were ranked from the smallest to the largest error.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In column F in Figure 10.77 we copied the errors from column D, but this time they were ranked using Excel sorting facility to put them in ascending order.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Column G shows that they are now ranked from the smallest to the largest error.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Calibri" panose="020F0502020204030204" pitchFamily="34" charset="0"/>
            </a:endParaRPr>
          </a:p>
          <a:p>
            <a:pPr lvl="1"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Calibri" panose="020F0502020204030204" pitchFamily="34" charset="0"/>
              </a:rPr>
              <a:t>This rank is labelled r</a:t>
            </a:r>
            <a:r>
              <a:rPr lang="en-GB" baseline="-25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t</a:t>
            </a:r>
            <a:endParaRPr lang="en-GB"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0CC2426-918E-4D56-B7E6-761CD42649E0}"/>
              </a:ext>
            </a:extLst>
          </p:cNvPr>
          <p:cNvSpPr/>
          <p:nvPr/>
        </p:nvSpPr>
        <p:spPr>
          <a:xfrm>
            <a:off x="500034" y="4369290"/>
            <a:ext cx="824843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same rank values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are used to calculate the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cumulative probabilities</a:t>
            </a:r>
            <a:r>
              <a:rPr lang="en-GB" dirty="0">
                <a:latin typeface="Calibri" panose="020F0502020204030204" pitchFamily="34" charset="0"/>
                <a:ea typeface="Times New Roman" panose="02020603050405020304" pitchFamily="18" charset="0"/>
                <a:cs typeface="Times New Roman" panose="02020603050405020304" pitchFamily="18" charset="0"/>
              </a:rPr>
              <a:t> for this time series. The probabilities are calculated using a simple equation (10.25):</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3126754-D38A-4BCF-B22E-3C27C4413466}"/>
              </a:ext>
            </a:extLst>
          </p:cNvPr>
          <p:cNvSpPr/>
          <p:nvPr/>
        </p:nvSpPr>
        <p:spPr>
          <a:xfrm>
            <a:off x="500034" y="5702856"/>
            <a:ext cx="5995784"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Where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is the rank and n is the number of errors.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35D45E5-B09F-443A-9CF2-8A91858D399F}"/>
              </a:ext>
            </a:extLst>
          </p:cNvPr>
          <p:cNvPicPr>
            <a:picLocks noChangeAspect="1"/>
          </p:cNvPicPr>
          <p:nvPr/>
        </p:nvPicPr>
        <p:blipFill>
          <a:blip r:embed="rId2"/>
          <a:stretch>
            <a:fillRect/>
          </a:stretch>
        </p:blipFill>
        <p:spPr>
          <a:xfrm>
            <a:off x="736456" y="5157192"/>
            <a:ext cx="7764607" cy="478558"/>
          </a:xfrm>
          <a:prstGeom prst="rect">
            <a:avLst/>
          </a:prstGeom>
        </p:spPr>
      </p:pic>
    </p:spTree>
    <p:extLst>
      <p:ext uri="{BB962C8B-B14F-4D97-AF65-F5344CB8AC3E}">
        <p14:creationId xmlns:p14="http://schemas.microsoft.com/office/powerpoint/2010/main" val="1038656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3AA-CD86-4DAE-B4AC-3CC912229190}"/>
              </a:ext>
            </a:extLst>
          </p:cNvPr>
          <p:cNvSpPr>
            <a:spLocks noGrp="1"/>
          </p:cNvSpPr>
          <p:nvPr>
            <p:ph type="ctrTitle"/>
          </p:nvPr>
        </p:nvSpPr>
        <p:spPr/>
        <p:txBody>
          <a:bodyPr/>
          <a:lstStyle/>
          <a:p>
            <a:r>
              <a:rPr lang="en-GB" dirty="0"/>
              <a:t>Error measurement (5/6)</a:t>
            </a:r>
          </a:p>
        </p:txBody>
      </p:sp>
      <p:sp>
        <p:nvSpPr>
          <p:cNvPr id="3" name="Slide Number Placeholder 2">
            <a:extLst>
              <a:ext uri="{FF2B5EF4-FFF2-40B4-BE49-F238E27FC236}">
                <a16:creationId xmlns:a16="http://schemas.microsoft.com/office/drawing/2014/main" id="{4E2E9498-1A4C-4022-9971-459A21AE6C36}"/>
              </a:ext>
            </a:extLst>
          </p:cNvPr>
          <p:cNvSpPr>
            <a:spLocks noGrp="1"/>
          </p:cNvSpPr>
          <p:nvPr>
            <p:ph type="sldNum" sz="quarter" idx="10"/>
          </p:nvPr>
        </p:nvSpPr>
        <p:spPr/>
        <p:txBody>
          <a:bodyPr/>
          <a:lstStyle/>
          <a:p>
            <a:pPr>
              <a:defRPr/>
            </a:pPr>
            <a:fld id="{8ED7645F-28E9-43F5-8DE8-F26D6BFC7DBB}" type="slidenum">
              <a:rPr lang="en-GB" smtClean="0"/>
              <a:pPr>
                <a:defRPr/>
              </a:pPr>
              <a:t>42</a:t>
            </a:fld>
            <a:endParaRPr lang="en-GB" dirty="0"/>
          </a:p>
        </p:txBody>
      </p:sp>
      <p:sp>
        <p:nvSpPr>
          <p:cNvPr id="4" name="Footer Placeholder 3">
            <a:extLst>
              <a:ext uri="{FF2B5EF4-FFF2-40B4-BE49-F238E27FC236}">
                <a16:creationId xmlns:a16="http://schemas.microsoft.com/office/drawing/2014/main" id="{8C6E1322-CF9C-44D8-B6DF-3C973FBD108B}"/>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8511D83A-B627-4023-A76B-8844E72A7600}"/>
              </a:ext>
            </a:extLst>
          </p:cNvPr>
          <p:cNvSpPr/>
          <p:nvPr/>
        </p:nvSpPr>
        <p:spPr>
          <a:xfrm>
            <a:off x="503548" y="1268760"/>
            <a:ext cx="8136904" cy="1323439"/>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As the second step, we will see if our errors follow normal distribution. The final step in the calculation process is to calculate the z-values for every p</a:t>
            </a:r>
            <a:r>
              <a:rPr lang="en-GB" sz="1600" baseline="-25000" dirty="0">
                <a:latin typeface="Calibri" panose="020F0502020204030204" pitchFamily="34" charset="0"/>
                <a:ea typeface="Times New Roman" panose="02020603050405020304" pitchFamily="18" charset="0"/>
                <a:cs typeface="Calibri" panose="020F0502020204030204" pitchFamily="34" charset="0"/>
              </a:rPr>
              <a:t>t</a:t>
            </a:r>
            <a:r>
              <a:rPr lang="en-GB" sz="1600" dirty="0">
                <a:latin typeface="Calibri" panose="020F0502020204030204" pitchFamily="34" charset="0"/>
                <a:ea typeface="Times New Roman" panose="02020603050405020304" pitchFamily="18" charset="0"/>
                <a:cs typeface="Calibri" panose="020F0502020204030204" pitchFamily="34" charset="0"/>
              </a:rPr>
              <a:t>. In other words, we will use the Excel cumulative distribution function (=NORM.S.INV()), or total area under the curve to the left of every </a:t>
            </a:r>
            <a:r>
              <a:rPr lang="en-GB" sz="1600" dirty="0" err="1">
                <a:latin typeface="Calibri" panose="020F0502020204030204" pitchFamily="34" charset="0"/>
                <a:ea typeface="Times New Roman" panose="02020603050405020304" pitchFamily="18" charset="0"/>
                <a:cs typeface="Calibri" panose="020F0502020204030204" pitchFamily="34" charset="0"/>
              </a:rPr>
              <a:t>p</a:t>
            </a:r>
            <a:r>
              <a:rPr lang="en-GB" sz="1600" baseline="-25000" dirty="0" err="1">
                <a:latin typeface="Calibri" panose="020F0502020204030204" pitchFamily="34" charset="0"/>
                <a:ea typeface="Times New Roman" panose="02020603050405020304" pitchFamily="18" charset="0"/>
                <a:cs typeface="Calibri" panose="020F0502020204030204" pitchFamily="34" charset="0"/>
              </a:rPr>
              <a:t>t</a:t>
            </a:r>
            <a:r>
              <a:rPr lang="en-GB" sz="1600" dirty="0">
                <a:latin typeface="Calibri" panose="020F0502020204030204" pitchFamily="34" charset="0"/>
                <a:ea typeface="Times New Roman" panose="02020603050405020304" pitchFamily="18" charset="0"/>
                <a:cs typeface="Calibri" panose="020F0502020204030204" pitchFamily="34" charset="0"/>
              </a:rPr>
              <a:t> point. As we have demonstrated above, this is all easily executed in Excel. </a:t>
            </a:r>
            <a:r>
              <a:rPr lang="en-GB" sz="1600" dirty="0">
                <a:latin typeface="Calibri" panose="020F0502020204030204" pitchFamily="34" charset="0"/>
                <a:ea typeface="Times New Roman" panose="02020603050405020304" pitchFamily="18" charset="0"/>
                <a:cs typeface="Times New Roman" panose="02020603050405020304" pitchFamily="18" charset="0"/>
              </a:rPr>
              <a:t>Finally, we can create a plot of errors e</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 vs the </a:t>
            </a:r>
            <a:r>
              <a:rPr lang="en-GB" sz="1600" dirty="0" err="1">
                <a:latin typeface="Calibri" panose="020F0502020204030204" pitchFamily="34" charset="0"/>
                <a:ea typeface="Times New Roman" panose="02020603050405020304" pitchFamily="18" charset="0"/>
                <a:cs typeface="Times New Roman" panose="02020603050405020304" pitchFamily="18" charset="0"/>
              </a:rPr>
              <a:t>z</a:t>
            </a:r>
            <a:r>
              <a:rPr lang="en-GB" sz="1600" baseline="-25000" dirty="0" err="1">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 values in a scatter diagram. Figure 10.79 shows the plot.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EA83265-B502-4C4F-8F07-8163CB1AD023}"/>
              </a:ext>
            </a:extLst>
          </p:cNvPr>
          <p:cNvSpPr/>
          <p:nvPr/>
        </p:nvSpPr>
        <p:spPr>
          <a:xfrm>
            <a:off x="2386287" y="5560840"/>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10.79</a:t>
            </a:r>
            <a:endParaRPr lang="en-GB" dirty="0"/>
          </a:p>
        </p:txBody>
      </p:sp>
      <p:pic>
        <p:nvPicPr>
          <p:cNvPr id="7" name="Picture 6">
            <a:extLst>
              <a:ext uri="{FF2B5EF4-FFF2-40B4-BE49-F238E27FC236}">
                <a16:creationId xmlns:a16="http://schemas.microsoft.com/office/drawing/2014/main" id="{341F69A8-9F8F-4FD0-8433-B8E01FC47E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14700" y="2677562"/>
            <a:ext cx="5025752" cy="3096344"/>
          </a:xfrm>
          <a:prstGeom prst="rect">
            <a:avLst/>
          </a:prstGeom>
          <a:noFill/>
        </p:spPr>
      </p:pic>
      <p:sp>
        <p:nvSpPr>
          <p:cNvPr id="8" name="Rectangle 7">
            <a:extLst>
              <a:ext uri="{FF2B5EF4-FFF2-40B4-BE49-F238E27FC236}">
                <a16:creationId xmlns:a16="http://schemas.microsoft.com/office/drawing/2014/main" id="{B4B3E513-A1A6-43AE-A43D-890C59542E48}"/>
              </a:ext>
            </a:extLst>
          </p:cNvPr>
          <p:cNvSpPr/>
          <p:nvPr/>
        </p:nvSpPr>
        <p:spPr>
          <a:xfrm>
            <a:off x="428625" y="2683133"/>
            <a:ext cx="3011173" cy="2862322"/>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As we can see, our line fits very well almost all the errors and all the errors follow the straight line, which means that they are </a:t>
            </a:r>
            <a:r>
              <a:rPr lang="en-GB" u="sng" dirty="0">
                <a:latin typeface="Calibri" panose="020F0502020204030204" pitchFamily="34" charset="0"/>
                <a:ea typeface="Times New Roman" panose="02020603050405020304" pitchFamily="18" charset="0"/>
                <a:cs typeface="Times New Roman" panose="02020603050405020304" pitchFamily="18" charset="0"/>
              </a:rPr>
              <a:t>normally distributed</a:t>
            </a:r>
            <a:r>
              <a:rPr lang="en-GB" dirty="0">
                <a:latin typeface="Calibri" panose="020F0502020204030204" pitchFamily="34" charset="0"/>
                <a:ea typeface="Times New Roman" panose="02020603050405020304" pitchFamily="18" charset="0"/>
                <a:cs typeface="Times New Roman" panose="02020603050405020304" pitchFamily="18" charset="0"/>
              </a:rPr>
              <a:t>. </a:t>
            </a:r>
          </a:p>
          <a:p>
            <a:endPar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This is another confirmation that our model is fitting data well.</a:t>
            </a:r>
            <a:endParaRPr lang="en-GB" dirty="0">
              <a:solidFill>
                <a:srgbClr val="FF0000"/>
              </a:solidFill>
            </a:endParaRPr>
          </a:p>
        </p:txBody>
      </p:sp>
    </p:spTree>
    <p:extLst>
      <p:ext uri="{BB962C8B-B14F-4D97-AF65-F5344CB8AC3E}">
        <p14:creationId xmlns:p14="http://schemas.microsoft.com/office/powerpoint/2010/main" val="598745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3AA-CD86-4DAE-B4AC-3CC912229190}"/>
              </a:ext>
            </a:extLst>
          </p:cNvPr>
          <p:cNvSpPr>
            <a:spLocks noGrp="1"/>
          </p:cNvSpPr>
          <p:nvPr>
            <p:ph type="ctrTitle"/>
          </p:nvPr>
        </p:nvSpPr>
        <p:spPr/>
        <p:txBody>
          <a:bodyPr/>
          <a:lstStyle/>
          <a:p>
            <a:r>
              <a:rPr lang="en-GB" dirty="0"/>
              <a:t>Error measurement (6/6)</a:t>
            </a:r>
          </a:p>
        </p:txBody>
      </p:sp>
      <p:sp>
        <p:nvSpPr>
          <p:cNvPr id="3" name="Slide Number Placeholder 2">
            <a:extLst>
              <a:ext uri="{FF2B5EF4-FFF2-40B4-BE49-F238E27FC236}">
                <a16:creationId xmlns:a16="http://schemas.microsoft.com/office/drawing/2014/main" id="{4E2E9498-1A4C-4022-9971-459A21AE6C36}"/>
              </a:ext>
            </a:extLst>
          </p:cNvPr>
          <p:cNvSpPr>
            <a:spLocks noGrp="1"/>
          </p:cNvSpPr>
          <p:nvPr>
            <p:ph type="sldNum" sz="quarter" idx="10"/>
          </p:nvPr>
        </p:nvSpPr>
        <p:spPr/>
        <p:txBody>
          <a:bodyPr/>
          <a:lstStyle/>
          <a:p>
            <a:pPr>
              <a:defRPr/>
            </a:pPr>
            <a:fld id="{8ED7645F-28E9-43F5-8DE8-F26D6BFC7DBB}" type="slidenum">
              <a:rPr lang="en-GB" smtClean="0"/>
              <a:pPr>
                <a:defRPr/>
              </a:pPr>
              <a:t>43</a:t>
            </a:fld>
            <a:endParaRPr lang="en-GB" dirty="0"/>
          </a:p>
        </p:txBody>
      </p:sp>
      <p:sp>
        <p:nvSpPr>
          <p:cNvPr id="4" name="Footer Placeholder 3">
            <a:extLst>
              <a:ext uri="{FF2B5EF4-FFF2-40B4-BE49-F238E27FC236}">
                <a16:creationId xmlns:a16="http://schemas.microsoft.com/office/drawing/2014/main" id="{8C6E1322-CF9C-44D8-B6DF-3C973FBD108B}"/>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0A71EAA-BA2E-48ED-AA17-BC5262615836}"/>
              </a:ext>
            </a:extLst>
          </p:cNvPr>
          <p:cNvSpPr/>
          <p:nvPr/>
        </p:nvSpPr>
        <p:spPr>
          <a:xfrm>
            <a:off x="500034" y="1268760"/>
            <a:ext cx="8248430" cy="4247317"/>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 also calculated the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Mean Square Error (MSE):</a:t>
            </a:r>
            <a:r>
              <a:rPr lang="en-GB" dirty="0">
                <a:latin typeface="Calibri" panose="020F0502020204030204" pitchFamily="34" charset="0"/>
                <a:ea typeface="Times New Roman" panose="02020603050405020304" pitchFamily="18" charset="0"/>
                <a:cs typeface="Times New Roman" panose="02020603050405020304" pitchFamily="18" charset="0"/>
              </a:rPr>
              <a:t>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lvl="1"/>
            <a:r>
              <a:rPr lang="en-GB"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MSE = 10.489</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To put this error in the same units as the original time series (which happen to be indices), we take the square root of that value which gives the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Root Mean Square Error (RMSE):</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lvl="1"/>
            <a:r>
              <a:rPr lang="en-GB"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RMSE = 3.24</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This means that on average our fitted model is “adrift” from the original time series 3.24 index points.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Figure 10.79 showed us that we have a good fit, but now we were also able to quantify how good this fit is.</a:t>
            </a:r>
            <a:endParaRPr lang="en-GB" dirty="0">
              <a:solidFill>
                <a:srgbClr val="7030A0"/>
              </a:solidFill>
            </a:endParaRPr>
          </a:p>
        </p:txBody>
      </p:sp>
    </p:spTree>
    <p:extLst>
      <p:ext uri="{BB962C8B-B14F-4D97-AF65-F5344CB8AC3E}">
        <p14:creationId xmlns:p14="http://schemas.microsoft.com/office/powerpoint/2010/main" val="1141745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0D94-56EC-49C1-BC91-E51C57B6CE29}"/>
              </a:ext>
            </a:extLst>
          </p:cNvPr>
          <p:cNvSpPr>
            <a:spLocks noGrp="1"/>
          </p:cNvSpPr>
          <p:nvPr>
            <p:ph type="ctrTitle"/>
          </p:nvPr>
        </p:nvSpPr>
        <p:spPr/>
        <p:txBody>
          <a:bodyPr/>
          <a:lstStyle/>
          <a:p>
            <a:r>
              <a:rPr lang="en-GB" dirty="0"/>
              <a:t>Prediction interval (1/7)</a:t>
            </a:r>
          </a:p>
        </p:txBody>
      </p:sp>
      <p:sp>
        <p:nvSpPr>
          <p:cNvPr id="3" name="Slide Number Placeholder 2">
            <a:extLst>
              <a:ext uri="{FF2B5EF4-FFF2-40B4-BE49-F238E27FC236}">
                <a16:creationId xmlns:a16="http://schemas.microsoft.com/office/drawing/2014/main" id="{66D4FD68-4F07-41C0-84CB-F512A78C74CC}"/>
              </a:ext>
            </a:extLst>
          </p:cNvPr>
          <p:cNvSpPr>
            <a:spLocks noGrp="1"/>
          </p:cNvSpPr>
          <p:nvPr>
            <p:ph type="sldNum" sz="quarter" idx="10"/>
          </p:nvPr>
        </p:nvSpPr>
        <p:spPr/>
        <p:txBody>
          <a:bodyPr/>
          <a:lstStyle/>
          <a:p>
            <a:pPr>
              <a:defRPr/>
            </a:pPr>
            <a:fld id="{8ED7645F-28E9-43F5-8DE8-F26D6BFC7DBB}" type="slidenum">
              <a:rPr lang="en-GB" smtClean="0"/>
              <a:pPr>
                <a:defRPr/>
              </a:pPr>
              <a:t>44</a:t>
            </a:fld>
            <a:endParaRPr lang="en-GB" dirty="0"/>
          </a:p>
        </p:txBody>
      </p:sp>
      <p:sp>
        <p:nvSpPr>
          <p:cNvPr id="4" name="Footer Placeholder 3">
            <a:extLst>
              <a:ext uri="{FF2B5EF4-FFF2-40B4-BE49-F238E27FC236}">
                <a16:creationId xmlns:a16="http://schemas.microsoft.com/office/drawing/2014/main" id="{A63B0453-9909-4262-AE2E-93B7F0286D3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A4066F8-66F6-44D2-BF98-CFA346305502}"/>
              </a:ext>
            </a:extLst>
          </p:cNvPr>
          <p:cNvSpPr/>
          <p:nvPr/>
        </p:nvSpPr>
        <p:spPr>
          <a:xfrm>
            <a:off x="611560" y="1196752"/>
            <a:ext cx="8136904" cy="147732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Equation (10.16) already defined how to use the standard error of the estimate </a:t>
            </a:r>
            <a:r>
              <a:rPr lang="en-GB" dirty="0" err="1">
                <a:latin typeface="Calibri" panose="020F0502020204030204" pitchFamily="34" charset="0"/>
                <a:ea typeface="Times New Roman" panose="02020603050405020304" pitchFamily="18" charset="0"/>
                <a:cs typeface="Times New Roman" panose="02020603050405020304" pitchFamily="18" charset="0"/>
              </a:rPr>
              <a:t>SE</a:t>
            </a:r>
            <a:r>
              <a:rPr lang="en-GB" baseline="-25000" dirty="0" err="1">
                <a:latin typeface="Calibri" panose="020F0502020204030204" pitchFamily="34" charset="0"/>
                <a:ea typeface="Times New Roman" panose="02020603050405020304" pitchFamily="18" charset="0"/>
                <a:cs typeface="Times New Roman" panose="02020603050405020304" pitchFamily="18" charset="0"/>
              </a:rPr>
              <a:t>y,</a:t>
            </a:r>
            <a:r>
              <a:rPr lang="en-GB" baseline="-25000" dirty="0" err="1">
                <a:latin typeface="Calibri" panose="020F0502020204030204" pitchFamily="34" charset="0"/>
                <a:ea typeface="Times New Roman" panose="02020603050405020304" pitchFamily="18" charset="0"/>
                <a:cs typeface="Calibri" panose="020F0502020204030204" pitchFamily="34" charset="0"/>
              </a:rPr>
              <a:t>ŷ</a:t>
            </a:r>
            <a:r>
              <a:rPr lang="en-GB" dirty="0">
                <a:latin typeface="Calibri" panose="020F0502020204030204" pitchFamily="34" charset="0"/>
                <a:ea typeface="Times New Roman" panose="02020603050405020304" pitchFamily="18" charset="0"/>
                <a:cs typeface="Times New Roman" panose="02020603050405020304" pitchFamily="18" charset="0"/>
              </a:rPr>
              <a:t> (or, let’s call it SEE) to calculate where the true value of y might be. We called this a prediction interval. We also said that for the larger time series, we can use either the t-value or z-values to define the prediction interval. So, our prediction interval, if we use the most generic format, is defined as: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08EF989-F3FD-4AD9-AB7D-067481524D3B}"/>
              </a:ext>
            </a:extLst>
          </p:cNvPr>
          <p:cNvSpPr/>
          <p:nvPr/>
        </p:nvSpPr>
        <p:spPr>
          <a:xfrm>
            <a:off x="611560" y="3516681"/>
            <a:ext cx="8136904"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Because we said that our errors must follow the normality assumption, we will use one “trick” which enables us under these conditions to say that RMS (root mean square error) is effectively the same as SEE (the standard error of estimate). You can compare equation (9.15) with (10.9). This means that equation (10.26) becomes: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756EBD-F2FC-45D9-A0A9-DE316A9E8AD8}"/>
              </a:ext>
            </a:extLst>
          </p:cNvPr>
          <p:cNvPicPr>
            <a:picLocks noChangeAspect="1"/>
          </p:cNvPicPr>
          <p:nvPr/>
        </p:nvPicPr>
        <p:blipFill>
          <a:blip r:embed="rId2"/>
          <a:stretch>
            <a:fillRect/>
          </a:stretch>
        </p:blipFill>
        <p:spPr>
          <a:xfrm>
            <a:off x="611560" y="2762662"/>
            <a:ext cx="8298206" cy="513938"/>
          </a:xfrm>
          <a:prstGeom prst="rect">
            <a:avLst/>
          </a:prstGeom>
        </p:spPr>
      </p:pic>
      <p:pic>
        <p:nvPicPr>
          <p:cNvPr id="10" name="Picture 9">
            <a:extLst>
              <a:ext uri="{FF2B5EF4-FFF2-40B4-BE49-F238E27FC236}">
                <a16:creationId xmlns:a16="http://schemas.microsoft.com/office/drawing/2014/main" id="{3E2A9F87-F0BA-4E8A-A3E1-2B97FFC266B3}"/>
              </a:ext>
            </a:extLst>
          </p:cNvPr>
          <p:cNvPicPr>
            <a:picLocks noChangeAspect="1"/>
          </p:cNvPicPr>
          <p:nvPr/>
        </p:nvPicPr>
        <p:blipFill>
          <a:blip r:embed="rId3"/>
          <a:stretch>
            <a:fillRect/>
          </a:stretch>
        </p:blipFill>
        <p:spPr>
          <a:xfrm>
            <a:off x="683567" y="5139429"/>
            <a:ext cx="8087425" cy="390514"/>
          </a:xfrm>
          <a:prstGeom prst="rect">
            <a:avLst/>
          </a:prstGeom>
        </p:spPr>
      </p:pic>
    </p:spTree>
    <p:extLst>
      <p:ext uri="{BB962C8B-B14F-4D97-AF65-F5344CB8AC3E}">
        <p14:creationId xmlns:p14="http://schemas.microsoft.com/office/powerpoint/2010/main" val="2621226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0D94-56EC-49C1-BC91-E51C57B6CE29}"/>
              </a:ext>
            </a:extLst>
          </p:cNvPr>
          <p:cNvSpPr>
            <a:spLocks noGrp="1"/>
          </p:cNvSpPr>
          <p:nvPr>
            <p:ph type="ctrTitle"/>
          </p:nvPr>
        </p:nvSpPr>
        <p:spPr/>
        <p:txBody>
          <a:bodyPr/>
          <a:lstStyle/>
          <a:p>
            <a:r>
              <a:rPr lang="en-GB" dirty="0"/>
              <a:t>Prediction interval (2/7)</a:t>
            </a:r>
          </a:p>
        </p:txBody>
      </p:sp>
      <p:sp>
        <p:nvSpPr>
          <p:cNvPr id="3" name="Slide Number Placeholder 2">
            <a:extLst>
              <a:ext uri="{FF2B5EF4-FFF2-40B4-BE49-F238E27FC236}">
                <a16:creationId xmlns:a16="http://schemas.microsoft.com/office/drawing/2014/main" id="{66D4FD68-4F07-41C0-84CB-F512A78C74CC}"/>
              </a:ext>
            </a:extLst>
          </p:cNvPr>
          <p:cNvSpPr>
            <a:spLocks noGrp="1"/>
          </p:cNvSpPr>
          <p:nvPr>
            <p:ph type="sldNum" sz="quarter" idx="10"/>
          </p:nvPr>
        </p:nvSpPr>
        <p:spPr/>
        <p:txBody>
          <a:bodyPr/>
          <a:lstStyle/>
          <a:p>
            <a:pPr>
              <a:defRPr/>
            </a:pPr>
            <a:fld id="{8ED7645F-28E9-43F5-8DE8-F26D6BFC7DBB}" type="slidenum">
              <a:rPr lang="en-GB" smtClean="0"/>
              <a:pPr>
                <a:defRPr/>
              </a:pPr>
              <a:t>45</a:t>
            </a:fld>
            <a:endParaRPr lang="en-GB" dirty="0"/>
          </a:p>
        </p:txBody>
      </p:sp>
      <p:sp>
        <p:nvSpPr>
          <p:cNvPr id="4" name="Footer Placeholder 3">
            <a:extLst>
              <a:ext uri="{FF2B5EF4-FFF2-40B4-BE49-F238E27FC236}">
                <a16:creationId xmlns:a16="http://schemas.microsoft.com/office/drawing/2014/main" id="{A63B0453-9909-4262-AE2E-93B7F0286D3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E4102D2-34AC-42E0-92AA-728F169B407D}"/>
              </a:ext>
            </a:extLst>
          </p:cNvPr>
          <p:cNvSpPr/>
          <p:nvPr/>
        </p:nvSpPr>
        <p:spPr>
          <a:xfrm>
            <a:off x="500034" y="1268760"/>
            <a:ext cx="824843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Out of convenience, let’s label the expression z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RMS in equation (10.27) as k. In this case, the equation (10.27) becomes: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46695C0-72CC-4152-9CB4-26C260044BB0}"/>
              </a:ext>
            </a:extLst>
          </p:cNvPr>
          <p:cNvSpPr/>
          <p:nvPr/>
        </p:nvSpPr>
        <p:spPr>
          <a:xfrm>
            <a:off x="557808" y="2932867"/>
            <a:ext cx="8248430" cy="2308324"/>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above equation (10.28) is perfectly suited for one step-ahead forecasts. The ex-post forecasts that fit the historical time series are effectively one-step ahead forecasts, so it is appropriate to use this approach to estimate the confidence interval for the historical data.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However, when we come to the last observation in the time series and we forecast the future values, we are producing forecasts for multiple steps ahead (because we reached the last actual time series observation).</a:t>
            </a:r>
            <a:endParaRPr lang="en-GB" dirty="0"/>
          </a:p>
        </p:txBody>
      </p:sp>
      <p:pic>
        <p:nvPicPr>
          <p:cNvPr id="8" name="Picture 7">
            <a:extLst>
              <a:ext uri="{FF2B5EF4-FFF2-40B4-BE49-F238E27FC236}">
                <a16:creationId xmlns:a16="http://schemas.microsoft.com/office/drawing/2014/main" id="{8C0B0AFA-6E57-4291-BE25-4ECECC3D4FE6}"/>
              </a:ext>
            </a:extLst>
          </p:cNvPr>
          <p:cNvPicPr>
            <a:picLocks noChangeAspect="1"/>
          </p:cNvPicPr>
          <p:nvPr/>
        </p:nvPicPr>
        <p:blipFill>
          <a:blip r:embed="rId2"/>
          <a:stretch>
            <a:fillRect/>
          </a:stretch>
        </p:blipFill>
        <p:spPr>
          <a:xfrm>
            <a:off x="755575" y="2183743"/>
            <a:ext cx="7745488" cy="325200"/>
          </a:xfrm>
          <a:prstGeom prst="rect">
            <a:avLst/>
          </a:prstGeom>
        </p:spPr>
      </p:pic>
    </p:spTree>
    <p:extLst>
      <p:ext uri="{BB962C8B-B14F-4D97-AF65-F5344CB8AC3E}">
        <p14:creationId xmlns:p14="http://schemas.microsoft.com/office/powerpoint/2010/main" val="3123353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0D94-56EC-49C1-BC91-E51C57B6CE29}"/>
              </a:ext>
            </a:extLst>
          </p:cNvPr>
          <p:cNvSpPr>
            <a:spLocks noGrp="1"/>
          </p:cNvSpPr>
          <p:nvPr>
            <p:ph type="ctrTitle"/>
          </p:nvPr>
        </p:nvSpPr>
        <p:spPr/>
        <p:txBody>
          <a:bodyPr/>
          <a:lstStyle/>
          <a:p>
            <a:r>
              <a:rPr lang="en-GB" dirty="0"/>
              <a:t>Prediction interval (3/7)</a:t>
            </a:r>
          </a:p>
        </p:txBody>
      </p:sp>
      <p:sp>
        <p:nvSpPr>
          <p:cNvPr id="3" name="Slide Number Placeholder 2">
            <a:extLst>
              <a:ext uri="{FF2B5EF4-FFF2-40B4-BE49-F238E27FC236}">
                <a16:creationId xmlns:a16="http://schemas.microsoft.com/office/drawing/2014/main" id="{66D4FD68-4F07-41C0-84CB-F512A78C74CC}"/>
              </a:ext>
            </a:extLst>
          </p:cNvPr>
          <p:cNvSpPr>
            <a:spLocks noGrp="1"/>
          </p:cNvSpPr>
          <p:nvPr>
            <p:ph type="sldNum" sz="quarter" idx="10"/>
          </p:nvPr>
        </p:nvSpPr>
        <p:spPr/>
        <p:txBody>
          <a:bodyPr/>
          <a:lstStyle/>
          <a:p>
            <a:pPr>
              <a:defRPr/>
            </a:pPr>
            <a:fld id="{8ED7645F-28E9-43F5-8DE8-F26D6BFC7DBB}" type="slidenum">
              <a:rPr lang="en-GB" smtClean="0"/>
              <a:pPr>
                <a:defRPr/>
              </a:pPr>
              <a:t>46</a:t>
            </a:fld>
            <a:endParaRPr lang="en-GB" dirty="0"/>
          </a:p>
        </p:txBody>
      </p:sp>
      <p:sp>
        <p:nvSpPr>
          <p:cNvPr id="4" name="Footer Placeholder 3">
            <a:extLst>
              <a:ext uri="{FF2B5EF4-FFF2-40B4-BE49-F238E27FC236}">
                <a16:creationId xmlns:a16="http://schemas.microsoft.com/office/drawing/2014/main" id="{A63B0453-9909-4262-AE2E-93B7F0286D3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964259E-295E-4A86-861A-8A95EA11043D}"/>
              </a:ext>
            </a:extLst>
          </p:cNvPr>
          <p:cNvSpPr/>
          <p:nvPr/>
        </p:nvSpPr>
        <p:spPr>
          <a:xfrm>
            <a:off x="499880" y="1220317"/>
            <a:ext cx="8248430" cy="1323439"/>
          </a:xfrm>
          <a:prstGeom prst="rect">
            <a:avLst/>
          </a:prstGeom>
        </p:spPr>
        <p:txBody>
          <a:bodyPr wrap="square">
            <a:spAutoFit/>
          </a:bodyPr>
          <a:lstStyle/>
          <a:p>
            <a:pPr marL="0" marR="0" algn="just" hangingPunct="0">
              <a:spcBef>
                <a:spcPts val="0"/>
              </a:spcBef>
              <a:spcAft>
                <a:spcPts val="0"/>
              </a:spcAft>
            </a:pPr>
            <a:r>
              <a:rPr lang="en-GB" sz="16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As we already know, it is intuitive to assume that as we go further into the future, the prediction interval is going to get wider and wider</a:t>
            </a:r>
            <a:r>
              <a:rPr lang="en-GB" sz="1600" dirty="0">
                <a:latin typeface="Calibri" panose="020F0502020204030204" pitchFamily="34" charset="0"/>
                <a:ea typeface="Times New Roman" panose="02020603050405020304" pitchFamily="18" charset="0"/>
                <a:cs typeface="Times New Roman" panose="02020603050405020304" pitchFamily="18" charset="0"/>
              </a:rPr>
              <a:t>. Unfortunately, without going into some very complex methods which are beyond the scope of this textbook, there are no easy analytic methods to apply this principle to seasonal data. However, we can use a workaround, which is an empirical method.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B4A2D36-6A52-4795-AE13-6D6C9D64C6AC}"/>
              </a:ext>
            </a:extLst>
          </p:cNvPr>
          <p:cNvSpPr/>
          <p:nvPr/>
        </p:nvSpPr>
        <p:spPr>
          <a:xfrm>
            <a:off x="499880" y="2539238"/>
            <a:ext cx="8288625" cy="1077218"/>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a:t>
            </a:r>
            <a:r>
              <a:rPr lang="en-GB" sz="16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empirical method</a:t>
            </a:r>
            <a:r>
              <a:rPr lang="en-GB" sz="1600" dirty="0">
                <a:latin typeface="Calibri" panose="020F0502020204030204" pitchFamily="34" charset="0"/>
                <a:ea typeface="Times New Roman" panose="02020603050405020304" pitchFamily="18" charset="0"/>
                <a:cs typeface="Times New Roman" panose="02020603050405020304" pitchFamily="18" charset="0"/>
              </a:rPr>
              <a:t> that could be used is as follows. We take </a:t>
            </a:r>
            <a:r>
              <a:rPr lang="en-GB" sz="1600" i="1" dirty="0">
                <a:latin typeface="Calibri" panose="020F0502020204030204" pitchFamily="34" charset="0"/>
                <a:ea typeface="Times New Roman" panose="02020603050405020304" pitchFamily="18" charset="0"/>
                <a:cs typeface="Times New Roman" panose="02020603050405020304" pitchFamily="18" charset="0"/>
              </a:rPr>
              <a:t>h</a:t>
            </a:r>
            <a:r>
              <a:rPr lang="en-GB" sz="1600" dirty="0">
                <a:latin typeface="Calibri" panose="020F0502020204030204" pitchFamily="34" charset="0"/>
                <a:ea typeface="Times New Roman" panose="02020603050405020304" pitchFamily="18" charset="0"/>
                <a:cs typeface="Times New Roman" panose="02020603050405020304" pitchFamily="18" charset="0"/>
              </a:rPr>
              <a:t> to be the number of steps ahead for which we are producing forecasts, i.e. </a:t>
            </a:r>
            <a:r>
              <a:rPr lang="en-GB" sz="1600" i="1" dirty="0">
                <a:latin typeface="Calibri" panose="020F0502020204030204" pitchFamily="34" charset="0"/>
                <a:ea typeface="Times New Roman" panose="02020603050405020304" pitchFamily="18" charset="0"/>
                <a:cs typeface="Times New Roman" panose="02020603050405020304" pitchFamily="18" charset="0"/>
              </a:rPr>
              <a:t>h</a:t>
            </a:r>
            <a:r>
              <a:rPr lang="en-GB" sz="1600" dirty="0">
                <a:latin typeface="Calibri" panose="020F0502020204030204" pitchFamily="34" charset="0"/>
                <a:ea typeface="Times New Roman" panose="02020603050405020304" pitchFamily="18" charset="0"/>
                <a:cs typeface="Times New Roman" panose="02020603050405020304" pitchFamily="18" charset="0"/>
              </a:rPr>
              <a:t> = 1, 2, 3, … If we multiply the MSE by </a:t>
            </a:r>
            <a:r>
              <a:rPr lang="en-GB" sz="1600" i="1" dirty="0">
                <a:latin typeface="Calibri" panose="020F0502020204030204" pitchFamily="34" charset="0"/>
                <a:ea typeface="Times New Roman" panose="02020603050405020304" pitchFamily="18" charset="0"/>
                <a:cs typeface="Times New Roman" panose="02020603050405020304" pitchFamily="18" charset="0"/>
              </a:rPr>
              <a:t>h</a:t>
            </a:r>
            <a:r>
              <a:rPr lang="en-GB" sz="1600" dirty="0">
                <a:latin typeface="Calibri" panose="020F0502020204030204" pitchFamily="34" charset="0"/>
                <a:ea typeface="Times New Roman" panose="02020603050405020304" pitchFamily="18" charset="0"/>
                <a:cs typeface="Times New Roman" panose="02020603050405020304" pitchFamily="18" charset="0"/>
              </a:rPr>
              <a:t>, this will intuitively address the need to make the prediction interval going wider as we move further into the future. In this case the RMS is calculated using the following equation: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A675DF2-DD5B-4F64-A3C1-951292D6EA6C}"/>
              </a:ext>
            </a:extLst>
          </p:cNvPr>
          <p:cNvSpPr/>
          <p:nvPr/>
        </p:nvSpPr>
        <p:spPr>
          <a:xfrm>
            <a:off x="499879" y="4594860"/>
            <a:ext cx="8288625" cy="830997"/>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factor k in the prediction interval now becomes a dynamic value, subject to the number future steps h. This means our equation (9.28) keeps the shape, but it is “enhanced” by the number of steps h:</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2E1ACEE-0CD6-4370-B5B6-5E0E5C3CA1C1}"/>
              </a:ext>
            </a:extLst>
          </p:cNvPr>
          <p:cNvPicPr>
            <a:picLocks noChangeAspect="1"/>
          </p:cNvPicPr>
          <p:nvPr/>
        </p:nvPicPr>
        <p:blipFill>
          <a:blip r:embed="rId2"/>
          <a:stretch>
            <a:fillRect/>
          </a:stretch>
        </p:blipFill>
        <p:spPr>
          <a:xfrm>
            <a:off x="585202" y="3782783"/>
            <a:ext cx="7915862" cy="643471"/>
          </a:xfrm>
          <a:prstGeom prst="rect">
            <a:avLst/>
          </a:prstGeom>
        </p:spPr>
      </p:pic>
      <p:pic>
        <p:nvPicPr>
          <p:cNvPr id="11" name="Picture 10">
            <a:extLst>
              <a:ext uri="{FF2B5EF4-FFF2-40B4-BE49-F238E27FC236}">
                <a16:creationId xmlns:a16="http://schemas.microsoft.com/office/drawing/2014/main" id="{DDD5A82D-6DD7-4AF7-B805-6007416B7213}"/>
              </a:ext>
            </a:extLst>
          </p:cNvPr>
          <p:cNvPicPr>
            <a:picLocks noChangeAspect="1"/>
          </p:cNvPicPr>
          <p:nvPr/>
        </p:nvPicPr>
        <p:blipFill>
          <a:blip r:embed="rId3"/>
          <a:stretch>
            <a:fillRect/>
          </a:stretch>
        </p:blipFill>
        <p:spPr>
          <a:xfrm>
            <a:off x="585202" y="5390970"/>
            <a:ext cx="8058920" cy="486302"/>
          </a:xfrm>
          <a:prstGeom prst="rect">
            <a:avLst/>
          </a:prstGeom>
        </p:spPr>
      </p:pic>
    </p:spTree>
    <p:extLst>
      <p:ext uri="{BB962C8B-B14F-4D97-AF65-F5344CB8AC3E}">
        <p14:creationId xmlns:p14="http://schemas.microsoft.com/office/powerpoint/2010/main" val="826889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0D94-56EC-49C1-BC91-E51C57B6CE29}"/>
              </a:ext>
            </a:extLst>
          </p:cNvPr>
          <p:cNvSpPr>
            <a:spLocks noGrp="1"/>
          </p:cNvSpPr>
          <p:nvPr>
            <p:ph type="ctrTitle"/>
          </p:nvPr>
        </p:nvSpPr>
        <p:spPr/>
        <p:txBody>
          <a:bodyPr/>
          <a:lstStyle/>
          <a:p>
            <a:r>
              <a:rPr lang="en-GB" dirty="0"/>
              <a:t>Prediction interval (4/7)</a:t>
            </a:r>
          </a:p>
        </p:txBody>
      </p:sp>
      <p:sp>
        <p:nvSpPr>
          <p:cNvPr id="3" name="Slide Number Placeholder 2">
            <a:extLst>
              <a:ext uri="{FF2B5EF4-FFF2-40B4-BE49-F238E27FC236}">
                <a16:creationId xmlns:a16="http://schemas.microsoft.com/office/drawing/2014/main" id="{66D4FD68-4F07-41C0-84CB-F512A78C74CC}"/>
              </a:ext>
            </a:extLst>
          </p:cNvPr>
          <p:cNvSpPr>
            <a:spLocks noGrp="1"/>
          </p:cNvSpPr>
          <p:nvPr>
            <p:ph type="sldNum" sz="quarter" idx="10"/>
          </p:nvPr>
        </p:nvSpPr>
        <p:spPr/>
        <p:txBody>
          <a:bodyPr/>
          <a:lstStyle/>
          <a:p>
            <a:pPr>
              <a:defRPr/>
            </a:pPr>
            <a:fld id="{8ED7645F-28E9-43F5-8DE8-F26D6BFC7DBB}" type="slidenum">
              <a:rPr lang="en-GB" smtClean="0"/>
              <a:pPr>
                <a:defRPr/>
              </a:pPr>
              <a:t>47</a:t>
            </a:fld>
            <a:endParaRPr lang="en-GB" dirty="0"/>
          </a:p>
        </p:txBody>
      </p:sp>
      <p:sp>
        <p:nvSpPr>
          <p:cNvPr id="4" name="Footer Placeholder 3">
            <a:extLst>
              <a:ext uri="{FF2B5EF4-FFF2-40B4-BE49-F238E27FC236}">
                <a16:creationId xmlns:a16="http://schemas.microsoft.com/office/drawing/2014/main" id="{A63B0453-9909-4262-AE2E-93B7F0286D3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08973CB-155B-475A-AEF1-354D622F9522}"/>
              </a:ext>
            </a:extLst>
          </p:cNvPr>
          <p:cNvSpPr/>
          <p:nvPr/>
        </p:nvSpPr>
        <p:spPr>
          <a:xfrm>
            <a:off x="370116" y="1434796"/>
            <a:ext cx="1630190"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10.18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BCFA910-1C18-483C-B832-188E2E6728FB}"/>
              </a:ext>
            </a:extLst>
          </p:cNvPr>
          <p:cNvPicPr/>
          <p:nvPr/>
        </p:nvPicPr>
        <p:blipFill>
          <a:blip r:embed="rId2"/>
          <a:stretch>
            <a:fillRect/>
          </a:stretch>
        </p:blipFill>
        <p:spPr>
          <a:xfrm>
            <a:off x="1915021" y="1355724"/>
            <a:ext cx="6800354" cy="4716463"/>
          </a:xfrm>
          <a:prstGeom prst="rect">
            <a:avLst/>
          </a:prstGeom>
        </p:spPr>
      </p:pic>
    </p:spTree>
    <p:extLst>
      <p:ext uri="{BB962C8B-B14F-4D97-AF65-F5344CB8AC3E}">
        <p14:creationId xmlns:p14="http://schemas.microsoft.com/office/powerpoint/2010/main" val="1663311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0D94-56EC-49C1-BC91-E51C57B6CE29}"/>
              </a:ext>
            </a:extLst>
          </p:cNvPr>
          <p:cNvSpPr>
            <a:spLocks noGrp="1"/>
          </p:cNvSpPr>
          <p:nvPr>
            <p:ph type="ctrTitle"/>
          </p:nvPr>
        </p:nvSpPr>
        <p:spPr/>
        <p:txBody>
          <a:bodyPr/>
          <a:lstStyle/>
          <a:p>
            <a:r>
              <a:rPr lang="en-GB" dirty="0"/>
              <a:t>Prediction interval (5/7)</a:t>
            </a:r>
          </a:p>
        </p:txBody>
      </p:sp>
      <p:sp>
        <p:nvSpPr>
          <p:cNvPr id="3" name="Slide Number Placeholder 2">
            <a:extLst>
              <a:ext uri="{FF2B5EF4-FFF2-40B4-BE49-F238E27FC236}">
                <a16:creationId xmlns:a16="http://schemas.microsoft.com/office/drawing/2014/main" id="{66D4FD68-4F07-41C0-84CB-F512A78C74CC}"/>
              </a:ext>
            </a:extLst>
          </p:cNvPr>
          <p:cNvSpPr>
            <a:spLocks noGrp="1"/>
          </p:cNvSpPr>
          <p:nvPr>
            <p:ph type="sldNum" sz="quarter" idx="10"/>
          </p:nvPr>
        </p:nvSpPr>
        <p:spPr/>
        <p:txBody>
          <a:bodyPr/>
          <a:lstStyle/>
          <a:p>
            <a:pPr>
              <a:defRPr/>
            </a:pPr>
            <a:fld id="{8ED7645F-28E9-43F5-8DE8-F26D6BFC7DBB}" type="slidenum">
              <a:rPr lang="en-GB" smtClean="0"/>
              <a:pPr>
                <a:defRPr/>
              </a:pPr>
              <a:t>48</a:t>
            </a:fld>
            <a:endParaRPr lang="en-GB" dirty="0"/>
          </a:p>
        </p:txBody>
      </p:sp>
      <p:sp>
        <p:nvSpPr>
          <p:cNvPr id="4" name="Footer Placeholder 3">
            <a:extLst>
              <a:ext uri="{FF2B5EF4-FFF2-40B4-BE49-F238E27FC236}">
                <a16:creationId xmlns:a16="http://schemas.microsoft.com/office/drawing/2014/main" id="{A63B0453-9909-4262-AE2E-93B7F0286D3F}"/>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BA11A031-666B-45F4-9A32-D65F18BB54EA}"/>
              </a:ext>
            </a:extLst>
          </p:cNvPr>
          <p:cNvPicPr>
            <a:picLocks noChangeAspect="1"/>
          </p:cNvPicPr>
          <p:nvPr/>
        </p:nvPicPr>
        <p:blipFill>
          <a:blip r:embed="rId2"/>
          <a:stretch>
            <a:fillRect/>
          </a:stretch>
        </p:blipFill>
        <p:spPr>
          <a:xfrm>
            <a:off x="1438241" y="1268760"/>
            <a:ext cx="6267517" cy="4605995"/>
          </a:xfrm>
          <a:prstGeom prst="rect">
            <a:avLst/>
          </a:prstGeom>
        </p:spPr>
      </p:pic>
    </p:spTree>
    <p:extLst>
      <p:ext uri="{BB962C8B-B14F-4D97-AF65-F5344CB8AC3E}">
        <p14:creationId xmlns:p14="http://schemas.microsoft.com/office/powerpoint/2010/main" val="4061658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0D94-56EC-49C1-BC91-E51C57B6CE29}"/>
              </a:ext>
            </a:extLst>
          </p:cNvPr>
          <p:cNvSpPr>
            <a:spLocks noGrp="1"/>
          </p:cNvSpPr>
          <p:nvPr>
            <p:ph type="ctrTitle"/>
          </p:nvPr>
        </p:nvSpPr>
        <p:spPr/>
        <p:txBody>
          <a:bodyPr/>
          <a:lstStyle/>
          <a:p>
            <a:r>
              <a:rPr lang="en-GB" dirty="0"/>
              <a:t>Prediction interval (6/7)</a:t>
            </a:r>
          </a:p>
        </p:txBody>
      </p:sp>
      <p:sp>
        <p:nvSpPr>
          <p:cNvPr id="3" name="Slide Number Placeholder 2">
            <a:extLst>
              <a:ext uri="{FF2B5EF4-FFF2-40B4-BE49-F238E27FC236}">
                <a16:creationId xmlns:a16="http://schemas.microsoft.com/office/drawing/2014/main" id="{66D4FD68-4F07-41C0-84CB-F512A78C74CC}"/>
              </a:ext>
            </a:extLst>
          </p:cNvPr>
          <p:cNvSpPr>
            <a:spLocks noGrp="1"/>
          </p:cNvSpPr>
          <p:nvPr>
            <p:ph type="sldNum" sz="quarter" idx="10"/>
          </p:nvPr>
        </p:nvSpPr>
        <p:spPr/>
        <p:txBody>
          <a:bodyPr/>
          <a:lstStyle/>
          <a:p>
            <a:pPr>
              <a:defRPr/>
            </a:pPr>
            <a:fld id="{8ED7645F-28E9-43F5-8DE8-F26D6BFC7DBB}" type="slidenum">
              <a:rPr lang="en-GB" smtClean="0"/>
              <a:pPr>
                <a:defRPr/>
              </a:pPr>
              <a:t>49</a:t>
            </a:fld>
            <a:endParaRPr lang="en-GB" dirty="0"/>
          </a:p>
        </p:txBody>
      </p:sp>
      <p:sp>
        <p:nvSpPr>
          <p:cNvPr id="4" name="Footer Placeholder 3">
            <a:extLst>
              <a:ext uri="{FF2B5EF4-FFF2-40B4-BE49-F238E27FC236}">
                <a16:creationId xmlns:a16="http://schemas.microsoft.com/office/drawing/2014/main" id="{A63B0453-9909-4262-AE2E-93B7F0286D3F}"/>
              </a:ext>
            </a:extLst>
          </p:cNvPr>
          <p:cNvSpPr>
            <a:spLocks noGrp="1"/>
          </p:cNvSpPr>
          <p:nvPr>
            <p:ph type="ftr" sz="quarter" idx="11"/>
          </p:nvPr>
        </p:nvSpPr>
        <p:spPr/>
        <p:txBody>
          <a:bodyPr/>
          <a:lstStyle/>
          <a:p>
            <a:pPr>
              <a:defRPr/>
            </a:pPr>
            <a:r>
              <a:rPr lang="en-GB" dirty="0"/>
              <a:t>Glyn Davis &amp; Branko Pecar</a:t>
            </a:r>
            <a:endParaRPr lang="en-GB" b="0" dirty="0"/>
          </a:p>
        </p:txBody>
      </p:sp>
      <p:sp>
        <p:nvSpPr>
          <p:cNvPr id="5" name="Rectangle 4">
            <a:extLst>
              <a:ext uri="{FF2B5EF4-FFF2-40B4-BE49-F238E27FC236}">
                <a16:creationId xmlns:a16="http://schemas.microsoft.com/office/drawing/2014/main" id="{9C1CEABA-5367-4078-8A72-5081263063D1}"/>
              </a:ext>
            </a:extLst>
          </p:cNvPr>
          <p:cNvSpPr/>
          <p:nvPr/>
        </p:nvSpPr>
        <p:spPr>
          <a:xfrm>
            <a:off x="471280" y="1268760"/>
            <a:ext cx="8277183"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Although our time series consist of only 22 observations and we should have used t-values rather than z-values to calculate the prediction interval, the principles of calculation are identical and for the sake of simplicity we used 1.96 as the 95% confidence value for z.</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BF3B91B-77D9-4497-802A-C775A3882614}"/>
              </a:ext>
            </a:extLst>
          </p:cNvPr>
          <p:cNvSpPr/>
          <p:nvPr/>
        </p:nvSpPr>
        <p:spPr>
          <a:xfrm>
            <a:off x="484989" y="2686748"/>
            <a:ext cx="8263474" cy="2308324"/>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There is no need to explain the calculations up until column H, as we already covered this in Example 9.16. Cells I3 and I4 contain the MSE and RMS, and we are also familiar with how to calculate them. Cells L4:M25 were also explained previously. What is new, are the cells I25:K31. This is where the equations (10.29) and (10.30) were applied to get the dynamic value of k</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h</a:t>
            </a:r>
            <a:r>
              <a:rPr lang="en-GB" dirty="0">
                <a:latin typeface="Calibri" panose="020F0502020204030204" pitchFamily="34" charset="0"/>
                <a:ea typeface="Times New Roman" panose="02020603050405020304" pitchFamily="18" charset="0"/>
                <a:cs typeface="Times New Roman" panose="02020603050405020304" pitchFamily="18" charset="0"/>
              </a:rPr>
              <a:t>. Using this calculated value of k</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h</a:t>
            </a:r>
            <a:r>
              <a:rPr lang="en-GB" dirty="0">
                <a:latin typeface="Calibri" panose="020F0502020204030204" pitchFamily="34" charset="0"/>
                <a:ea typeface="Times New Roman" panose="02020603050405020304" pitchFamily="18" charset="0"/>
                <a:cs typeface="Times New Roman" panose="02020603050405020304" pitchFamily="18" charset="0"/>
              </a:rPr>
              <a:t> in cells K26:K31, we can now calculate the future prediction interval, as in cells L26:M31. To show how well our model fits the actual data, as well as the future forecasts and their prediction interval, we put all these variables in one graph in Figure 10.81.</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45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F2F2-6FDA-4D8B-8717-2305FF88267B}"/>
              </a:ext>
            </a:extLst>
          </p:cNvPr>
          <p:cNvSpPr>
            <a:spLocks noGrp="1"/>
          </p:cNvSpPr>
          <p:nvPr>
            <p:ph type="ctrTitle"/>
          </p:nvPr>
        </p:nvSpPr>
        <p:spPr/>
        <p:txBody>
          <a:bodyPr/>
          <a:lstStyle/>
          <a:p>
            <a:r>
              <a:rPr lang="en-GB" b="1" dirty="0"/>
              <a:t>Example 10.13 (2/4)</a:t>
            </a:r>
            <a:endParaRPr lang="en-GB" dirty="0"/>
          </a:p>
        </p:txBody>
      </p:sp>
      <p:sp>
        <p:nvSpPr>
          <p:cNvPr id="3" name="Slide Number Placeholder 2">
            <a:extLst>
              <a:ext uri="{FF2B5EF4-FFF2-40B4-BE49-F238E27FC236}">
                <a16:creationId xmlns:a16="http://schemas.microsoft.com/office/drawing/2014/main" id="{CB263334-DF46-487F-B998-5534921117CD}"/>
              </a:ext>
            </a:extLst>
          </p:cNvPr>
          <p:cNvSpPr>
            <a:spLocks noGrp="1"/>
          </p:cNvSpPr>
          <p:nvPr>
            <p:ph type="sldNum" sz="quarter" idx="10"/>
          </p:nvPr>
        </p:nvSpPr>
        <p:spPr/>
        <p:txBody>
          <a:bodyPr/>
          <a:lstStyle/>
          <a:p>
            <a:pPr>
              <a:defRPr/>
            </a:pPr>
            <a:fld id="{8ED7645F-28E9-43F5-8DE8-F26D6BFC7DBB}" type="slidenum">
              <a:rPr lang="en-GB" smtClean="0"/>
              <a:pPr>
                <a:defRPr/>
              </a:pPr>
              <a:t>5</a:t>
            </a:fld>
            <a:endParaRPr lang="en-GB" dirty="0"/>
          </a:p>
        </p:txBody>
      </p:sp>
      <p:sp>
        <p:nvSpPr>
          <p:cNvPr id="4" name="Footer Placeholder 3">
            <a:extLst>
              <a:ext uri="{FF2B5EF4-FFF2-40B4-BE49-F238E27FC236}">
                <a16:creationId xmlns:a16="http://schemas.microsoft.com/office/drawing/2014/main" id="{25197AE7-22F4-4899-B156-2CD436EF4377}"/>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5864C340-02CE-431F-9664-0B35089DA618}"/>
              </a:ext>
            </a:extLst>
          </p:cNvPr>
          <p:cNvSpPr/>
          <p:nvPr/>
        </p:nvSpPr>
        <p:spPr>
          <a:xfrm>
            <a:off x="5508103" y="1268760"/>
            <a:ext cx="3207271"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 can see that the linear trend was appropriately selected, but when we plot the errors, as in Figure 10.53, we realise that something else must be embedded in our actual data. </a:t>
            </a:r>
            <a:endParaRPr lang="en-GB" dirty="0"/>
          </a:p>
        </p:txBody>
      </p:sp>
      <p:sp>
        <p:nvSpPr>
          <p:cNvPr id="7" name="Rectangle 6">
            <a:extLst>
              <a:ext uri="{FF2B5EF4-FFF2-40B4-BE49-F238E27FC236}">
                <a16:creationId xmlns:a16="http://schemas.microsoft.com/office/drawing/2014/main" id="{18354D68-EF90-448B-B8CD-3F5E87E5F43E}"/>
              </a:ext>
            </a:extLst>
          </p:cNvPr>
          <p:cNvSpPr/>
          <p:nvPr/>
        </p:nvSpPr>
        <p:spPr>
          <a:xfrm>
            <a:off x="2470533" y="5589240"/>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10.53</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F0F5D9D-1EDC-4C4D-A7C7-807CEA0B2A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5698"/>
            <a:ext cx="4968552" cy="3973542"/>
          </a:xfrm>
          <a:prstGeom prst="rect">
            <a:avLst/>
          </a:prstGeom>
          <a:noFill/>
        </p:spPr>
      </p:pic>
    </p:spTree>
    <p:extLst>
      <p:ext uri="{BB962C8B-B14F-4D97-AF65-F5344CB8AC3E}">
        <p14:creationId xmlns:p14="http://schemas.microsoft.com/office/powerpoint/2010/main" val="3239014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0D94-56EC-49C1-BC91-E51C57B6CE29}"/>
              </a:ext>
            </a:extLst>
          </p:cNvPr>
          <p:cNvSpPr>
            <a:spLocks noGrp="1"/>
          </p:cNvSpPr>
          <p:nvPr>
            <p:ph type="ctrTitle"/>
          </p:nvPr>
        </p:nvSpPr>
        <p:spPr/>
        <p:txBody>
          <a:bodyPr/>
          <a:lstStyle/>
          <a:p>
            <a:r>
              <a:rPr lang="en-GB" dirty="0"/>
              <a:t>Prediction interval (7/7)</a:t>
            </a:r>
          </a:p>
        </p:txBody>
      </p:sp>
      <p:sp>
        <p:nvSpPr>
          <p:cNvPr id="3" name="Slide Number Placeholder 2">
            <a:extLst>
              <a:ext uri="{FF2B5EF4-FFF2-40B4-BE49-F238E27FC236}">
                <a16:creationId xmlns:a16="http://schemas.microsoft.com/office/drawing/2014/main" id="{66D4FD68-4F07-41C0-84CB-F512A78C74CC}"/>
              </a:ext>
            </a:extLst>
          </p:cNvPr>
          <p:cNvSpPr>
            <a:spLocks noGrp="1"/>
          </p:cNvSpPr>
          <p:nvPr>
            <p:ph type="sldNum" sz="quarter" idx="10"/>
          </p:nvPr>
        </p:nvSpPr>
        <p:spPr/>
        <p:txBody>
          <a:bodyPr/>
          <a:lstStyle/>
          <a:p>
            <a:pPr>
              <a:defRPr/>
            </a:pPr>
            <a:fld id="{8ED7645F-28E9-43F5-8DE8-F26D6BFC7DBB}" type="slidenum">
              <a:rPr lang="en-GB" smtClean="0"/>
              <a:pPr>
                <a:defRPr/>
              </a:pPr>
              <a:t>50</a:t>
            </a:fld>
            <a:endParaRPr lang="en-GB" dirty="0"/>
          </a:p>
        </p:txBody>
      </p:sp>
      <p:sp>
        <p:nvSpPr>
          <p:cNvPr id="4" name="Footer Placeholder 3">
            <a:extLst>
              <a:ext uri="{FF2B5EF4-FFF2-40B4-BE49-F238E27FC236}">
                <a16:creationId xmlns:a16="http://schemas.microsoft.com/office/drawing/2014/main" id="{A63B0453-9909-4262-AE2E-93B7F0286D3F}"/>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5D954341-FB45-4BB9-8FB4-3EF75182668D}"/>
              </a:ext>
            </a:extLst>
          </p:cNvPr>
          <p:cNvSpPr/>
          <p:nvPr/>
        </p:nvSpPr>
        <p:spPr>
          <a:xfrm>
            <a:off x="508515" y="1997839"/>
            <a:ext cx="2274853" cy="2862322"/>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we can see from Figure 10.81, the future prediction interval complies with the intuitive expectation that it should get wider the further into the future we extrapolate our forecasts.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B1F3CC6-840C-40D1-839A-A961C3D172E4}"/>
              </a:ext>
            </a:extLst>
          </p:cNvPr>
          <p:cNvSpPr/>
          <p:nvPr/>
        </p:nvSpPr>
        <p:spPr>
          <a:xfrm>
            <a:off x="1777186" y="5520184"/>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10.81</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560E0DF-D407-4E3A-BF49-CAC31966C8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432337"/>
            <a:ext cx="5941864" cy="4300919"/>
          </a:xfrm>
          <a:prstGeom prst="rect">
            <a:avLst/>
          </a:prstGeom>
          <a:noFill/>
        </p:spPr>
      </p:pic>
    </p:spTree>
    <p:extLst>
      <p:ext uri="{BB962C8B-B14F-4D97-AF65-F5344CB8AC3E}">
        <p14:creationId xmlns:p14="http://schemas.microsoft.com/office/powerpoint/2010/main" val="576507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500063" y="285750"/>
            <a:ext cx="6929437" cy="714375"/>
          </a:xfrm>
        </p:spPr>
        <p:txBody>
          <a:bodyPr/>
          <a:lstStyle/>
          <a:p>
            <a:r>
              <a:rPr lang="en-GB">
                <a:latin typeface="Arial" charset="0"/>
                <a:cs typeface="Arial" charset="0"/>
              </a:rPr>
              <a:t>Conclusion</a:t>
            </a:r>
          </a:p>
        </p:txBody>
      </p:sp>
      <p:sp>
        <p:nvSpPr>
          <p:cNvPr id="3" name="Slide Number Placeholder 2"/>
          <p:cNvSpPr>
            <a:spLocks noGrp="1"/>
          </p:cNvSpPr>
          <p:nvPr>
            <p:ph type="sldNum" sz="quarter" idx="10"/>
          </p:nvPr>
        </p:nvSpPr>
        <p:spPr/>
        <p:txBody>
          <a:bodyPr/>
          <a:lstStyle/>
          <a:p>
            <a:pPr>
              <a:defRPr/>
            </a:pPr>
            <a:fld id="{AA7E753E-3723-4CF5-B587-AA41229F11DF}" type="slidenum">
              <a:rPr lang="en-GB" smtClean="0"/>
              <a:pPr>
                <a:defRPr/>
              </a:pPr>
              <a:t>51</a:t>
            </a:fld>
            <a:endParaRPr lang="en-GB" dirty="0"/>
          </a:p>
        </p:txBody>
      </p:sp>
      <p:sp>
        <p:nvSpPr>
          <p:cNvPr id="809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10" name="Rectangle 9"/>
          <p:cNvSpPr/>
          <p:nvPr/>
        </p:nvSpPr>
        <p:spPr>
          <a:xfrm>
            <a:off x="2411760" y="2485449"/>
            <a:ext cx="4032448" cy="584775"/>
          </a:xfrm>
          <a:prstGeom prst="rect">
            <a:avLst/>
          </a:prstGeom>
          <a:noFill/>
        </p:spPr>
        <p:txBody>
          <a:bodyPr wrap="square">
            <a:spAutoFit/>
          </a:bodyPr>
          <a:lstStyle/>
          <a:p>
            <a:pPr algn="ctr">
              <a:defRPr/>
            </a:pPr>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Seasonal models</a:t>
            </a:r>
          </a:p>
        </p:txBody>
      </p:sp>
      <p:sp>
        <p:nvSpPr>
          <p:cNvPr id="11" name="Rectangle 10"/>
          <p:cNvSpPr/>
          <p:nvPr/>
        </p:nvSpPr>
        <p:spPr>
          <a:xfrm>
            <a:off x="2294913" y="4628066"/>
            <a:ext cx="2643206" cy="107721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Forecasting errors</a:t>
            </a:r>
          </a:p>
        </p:txBody>
      </p:sp>
      <p:sp>
        <p:nvSpPr>
          <p:cNvPr id="12" name="Rectangle 11"/>
          <p:cNvSpPr/>
          <p:nvPr/>
        </p:nvSpPr>
        <p:spPr>
          <a:xfrm>
            <a:off x="5292080" y="4494907"/>
            <a:ext cx="3000396" cy="1077218"/>
          </a:xfrm>
          <a:prstGeom prst="rect">
            <a:avLst/>
          </a:prstGeom>
          <a:noFill/>
        </p:spPr>
        <p:txBody>
          <a:bodyPr>
            <a:spAutoFit/>
          </a:bodyPr>
          <a:lstStyle/>
          <a:p>
            <a:pPr algn="ctr">
              <a:defRPr/>
            </a:pPr>
            <a:r>
              <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Prediction intervals</a:t>
            </a:r>
          </a:p>
        </p:txBody>
      </p:sp>
      <p:sp>
        <p:nvSpPr>
          <p:cNvPr id="13" name="TextBox 5">
            <a:extLst>
              <a:ext uri="{FF2B5EF4-FFF2-40B4-BE49-F238E27FC236}">
                <a16:creationId xmlns:a16="http://schemas.microsoft.com/office/drawing/2014/main" id="{585A697C-B47A-4BFE-A0EB-BCC18140693F}"/>
              </a:ext>
            </a:extLst>
          </p:cNvPr>
          <p:cNvSpPr txBox="1">
            <a:spLocks noChangeArrowheads="1"/>
          </p:cNvSpPr>
          <p:nvPr/>
        </p:nvSpPr>
        <p:spPr bwMode="auto">
          <a:xfrm>
            <a:off x="642938" y="1285875"/>
            <a:ext cx="821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a:t>Part 1 and 2 presentations provide a set of tools which can be used to analyse time series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8A8A7A-2E99-4874-B592-672F3CE91FE6}"/>
              </a:ext>
            </a:extLst>
          </p:cNvPr>
          <p:cNvSpPr>
            <a:spLocks noGrp="1"/>
          </p:cNvSpPr>
          <p:nvPr>
            <p:ph type="sldNum" sz="quarter" idx="10"/>
          </p:nvPr>
        </p:nvSpPr>
        <p:spPr/>
        <p:txBody>
          <a:bodyPr/>
          <a:lstStyle/>
          <a:p>
            <a:pPr>
              <a:defRPr/>
            </a:pPr>
            <a:fld id="{8ED7645F-28E9-43F5-8DE8-F26D6BFC7DBB}" type="slidenum">
              <a:rPr lang="en-GB" smtClean="0"/>
              <a:pPr>
                <a:defRPr/>
              </a:pPr>
              <a:t>6</a:t>
            </a:fld>
            <a:endParaRPr lang="en-GB" dirty="0"/>
          </a:p>
        </p:txBody>
      </p:sp>
      <p:sp>
        <p:nvSpPr>
          <p:cNvPr id="4" name="Footer Placeholder 3">
            <a:extLst>
              <a:ext uri="{FF2B5EF4-FFF2-40B4-BE49-F238E27FC236}">
                <a16:creationId xmlns:a16="http://schemas.microsoft.com/office/drawing/2014/main" id="{B13342CF-1044-4259-BBF5-E8DDD5E26FF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5BB1EB5-06C0-40E6-98F7-8523C458D838}"/>
              </a:ext>
            </a:extLst>
          </p:cNvPr>
          <p:cNvSpPr/>
          <p:nvPr/>
        </p:nvSpPr>
        <p:spPr>
          <a:xfrm>
            <a:off x="381210" y="3920658"/>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10.54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B11B814-0B68-4411-B803-FBD72EB6F866}"/>
              </a:ext>
            </a:extLst>
          </p:cNvPr>
          <p:cNvSpPr/>
          <p:nvPr/>
        </p:nvSpPr>
        <p:spPr>
          <a:xfrm>
            <a:off x="4128874" y="1285516"/>
            <a:ext cx="4572000"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No matter what curve we picked, there seems to be some other regularities pulsating in our time series, which means that a simple trend method will not be enough to model such time series.</a:t>
            </a:r>
            <a:endParaRPr lang="en-GB" dirty="0"/>
          </a:p>
        </p:txBody>
      </p:sp>
      <p:sp>
        <p:nvSpPr>
          <p:cNvPr id="8" name="Rectangle 7">
            <a:extLst>
              <a:ext uri="{FF2B5EF4-FFF2-40B4-BE49-F238E27FC236}">
                <a16:creationId xmlns:a16="http://schemas.microsoft.com/office/drawing/2014/main" id="{7CD13759-4A8F-42C2-B4DF-3C2EBF94FDC9}"/>
              </a:ext>
            </a:extLst>
          </p:cNvPr>
          <p:cNvSpPr/>
          <p:nvPr/>
        </p:nvSpPr>
        <p:spPr>
          <a:xfrm>
            <a:off x="4143375" y="2782488"/>
            <a:ext cx="4572000" cy="3139321"/>
          </a:xfrm>
          <a:prstGeom prst="rect">
            <a:avLst/>
          </a:prstGeom>
        </p:spPr>
        <p:txBody>
          <a:bodyPr>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If there are other components embedded in our historical time series, then these components are preventing us from incorporating them into the forecasting model by using this simplistic approach.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We all intuitively know that the sales of ice cream will have a strong seasonal component. General retail sales, we also know, has a strong seasonal component, showing strong peaks around Christmas time, for example. </a:t>
            </a:r>
            <a:endParaRPr lang="en-GB" dirty="0"/>
          </a:p>
        </p:txBody>
      </p:sp>
      <p:sp>
        <p:nvSpPr>
          <p:cNvPr id="9" name="Title 1">
            <a:extLst>
              <a:ext uri="{FF2B5EF4-FFF2-40B4-BE49-F238E27FC236}">
                <a16:creationId xmlns:a16="http://schemas.microsoft.com/office/drawing/2014/main" id="{9890CBAE-DBD3-4388-B375-55F17DE24983}"/>
              </a:ext>
            </a:extLst>
          </p:cNvPr>
          <p:cNvSpPr>
            <a:spLocks noGrp="1"/>
          </p:cNvSpPr>
          <p:nvPr>
            <p:ph type="ctrTitle"/>
          </p:nvPr>
        </p:nvSpPr>
        <p:spPr>
          <a:xfrm>
            <a:off x="500063" y="285750"/>
            <a:ext cx="6929437" cy="714375"/>
          </a:xfrm>
        </p:spPr>
        <p:txBody>
          <a:bodyPr/>
          <a:lstStyle/>
          <a:p>
            <a:r>
              <a:rPr lang="en-GB" b="1" dirty="0"/>
              <a:t>Example 10.13 (3/4)</a:t>
            </a:r>
            <a:endParaRPr lang="en-GB" dirty="0"/>
          </a:p>
        </p:txBody>
      </p:sp>
      <p:pic>
        <p:nvPicPr>
          <p:cNvPr id="10" name="Picture 9">
            <a:extLst>
              <a:ext uri="{FF2B5EF4-FFF2-40B4-BE49-F238E27FC236}">
                <a16:creationId xmlns:a16="http://schemas.microsoft.com/office/drawing/2014/main" id="{7E4E40AF-3C33-464A-ACBA-586F709CD0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9103" y="1285516"/>
            <a:ext cx="3649771" cy="2575532"/>
          </a:xfrm>
          <a:prstGeom prst="rect">
            <a:avLst/>
          </a:prstGeom>
          <a:noFill/>
        </p:spPr>
      </p:pic>
    </p:spTree>
    <p:extLst>
      <p:ext uri="{BB962C8B-B14F-4D97-AF65-F5344CB8AC3E}">
        <p14:creationId xmlns:p14="http://schemas.microsoft.com/office/powerpoint/2010/main" val="289914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CF1227-94CD-4434-9FCC-0C03A876D1C2}"/>
              </a:ext>
            </a:extLst>
          </p:cNvPr>
          <p:cNvSpPr>
            <a:spLocks noGrp="1"/>
          </p:cNvSpPr>
          <p:nvPr>
            <p:ph type="sldNum" sz="quarter" idx="10"/>
          </p:nvPr>
        </p:nvSpPr>
        <p:spPr/>
        <p:txBody>
          <a:bodyPr/>
          <a:lstStyle/>
          <a:p>
            <a:pPr>
              <a:defRPr/>
            </a:pPr>
            <a:fld id="{8ED7645F-28E9-43F5-8DE8-F26D6BFC7DBB}" type="slidenum">
              <a:rPr lang="en-GB" smtClean="0"/>
              <a:pPr>
                <a:defRPr/>
              </a:pPr>
              <a:t>7</a:t>
            </a:fld>
            <a:endParaRPr lang="en-GB" dirty="0"/>
          </a:p>
        </p:txBody>
      </p:sp>
      <p:sp>
        <p:nvSpPr>
          <p:cNvPr id="4" name="Footer Placeholder 3">
            <a:extLst>
              <a:ext uri="{FF2B5EF4-FFF2-40B4-BE49-F238E27FC236}">
                <a16:creationId xmlns:a16="http://schemas.microsoft.com/office/drawing/2014/main" id="{E1225F38-6EEC-4E70-8157-15E612F3A530}"/>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F898A9B0-6E9A-4FBA-9AA6-3558151824AA}"/>
              </a:ext>
            </a:extLst>
          </p:cNvPr>
          <p:cNvSpPr>
            <a:spLocks noGrp="1"/>
          </p:cNvSpPr>
          <p:nvPr>
            <p:ph type="ctrTitle"/>
          </p:nvPr>
        </p:nvSpPr>
        <p:spPr>
          <a:xfrm>
            <a:off x="500063" y="285750"/>
            <a:ext cx="6929437" cy="714375"/>
          </a:xfrm>
        </p:spPr>
        <p:txBody>
          <a:bodyPr/>
          <a:lstStyle/>
          <a:p>
            <a:r>
              <a:rPr lang="en-GB" b="1" dirty="0"/>
              <a:t>Example 10.13 (4/4)</a:t>
            </a:r>
            <a:endParaRPr lang="en-GB" dirty="0"/>
          </a:p>
        </p:txBody>
      </p:sp>
      <p:sp>
        <p:nvSpPr>
          <p:cNvPr id="6" name="Rectangle 5">
            <a:extLst>
              <a:ext uri="{FF2B5EF4-FFF2-40B4-BE49-F238E27FC236}">
                <a16:creationId xmlns:a16="http://schemas.microsoft.com/office/drawing/2014/main" id="{10D3027E-6CCE-4A36-9A22-39C9904FCA22}"/>
              </a:ext>
            </a:extLst>
          </p:cNvPr>
          <p:cNvSpPr/>
          <p:nvPr/>
        </p:nvSpPr>
        <p:spPr>
          <a:xfrm>
            <a:off x="500063" y="1297192"/>
            <a:ext cx="2991818" cy="2554545"/>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a:t>
            </a:r>
            <a:r>
              <a:rPr lang="en-GB" sz="1600" b="1" dirty="0">
                <a:latin typeface="Calibri" panose="020F0502020204030204" pitchFamily="34" charset="0"/>
                <a:ea typeface="Times New Roman" panose="02020603050405020304" pitchFamily="18" charset="0"/>
                <a:cs typeface="Times New Roman" panose="02020603050405020304" pitchFamily="18" charset="0"/>
              </a:rPr>
              <a:t>classical time series analysis</a:t>
            </a:r>
            <a:r>
              <a:rPr lang="en-GB" sz="1600" dirty="0">
                <a:latin typeface="Calibri" panose="020F0502020204030204" pitchFamily="34" charset="0"/>
                <a:ea typeface="Times New Roman" panose="02020603050405020304" pitchFamily="18" charset="0"/>
                <a:cs typeface="Times New Roman" panose="02020603050405020304" pitchFamily="18" charset="0"/>
              </a:rPr>
              <a:t> starts with an assumption that every time series can be decomposed into four elementary components:</a:t>
            </a: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gn="just" hangingPunct="0">
              <a:spcBef>
                <a:spcPts val="0"/>
              </a:spcBef>
              <a:spcAft>
                <a:spcPts val="0"/>
              </a:spcAft>
              <a:buFont typeface="+mj-lt"/>
              <a:buAutoNum type="arabicPeriod"/>
            </a:pPr>
            <a:r>
              <a:rPr lang="en-GB" sz="1600" b="1" dirty="0">
                <a:latin typeface="Calibri" panose="020F0502020204030204" pitchFamily="34" charset="0"/>
                <a:ea typeface="Times New Roman" panose="02020603050405020304" pitchFamily="18" charset="0"/>
                <a:cs typeface="Calibri" panose="020F0502020204030204" pitchFamily="34" charset="0"/>
              </a:rPr>
              <a:t>Underlying </a:t>
            </a:r>
            <a:r>
              <a:rPr lang="en-GB" sz="16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Trend</a:t>
            </a:r>
            <a:r>
              <a:rPr lang="en-GB" sz="1600" b="1" dirty="0">
                <a:latin typeface="Calibri" panose="020F0502020204030204" pitchFamily="34" charset="0"/>
                <a:ea typeface="Times New Roman" panose="02020603050405020304" pitchFamily="18" charset="0"/>
                <a:cs typeface="Calibri" panose="020F0502020204030204" pitchFamily="34" charset="0"/>
              </a:rPr>
              <a:t> (T)</a:t>
            </a:r>
            <a:endParaRPr lang="en-GB" sz="1600" b="1"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n-GB" sz="16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Cyclical</a:t>
            </a:r>
            <a:r>
              <a:rPr lang="en-GB" sz="1600" b="1" dirty="0">
                <a:latin typeface="Calibri" panose="020F0502020204030204" pitchFamily="34" charset="0"/>
                <a:ea typeface="Times New Roman" panose="02020603050405020304" pitchFamily="18" charset="0"/>
                <a:cs typeface="Calibri" panose="020F0502020204030204" pitchFamily="34" charset="0"/>
              </a:rPr>
              <a:t> variations (C)</a:t>
            </a:r>
            <a:endParaRPr lang="en-GB" sz="1600" b="1"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n-GB" sz="16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Seasonal</a:t>
            </a:r>
            <a:r>
              <a:rPr lang="en-GB" sz="1600" b="1" dirty="0">
                <a:latin typeface="Calibri" panose="020F0502020204030204" pitchFamily="34" charset="0"/>
                <a:ea typeface="Times New Roman" panose="02020603050405020304" pitchFamily="18" charset="0"/>
                <a:cs typeface="Calibri" panose="020F0502020204030204" pitchFamily="34" charset="0"/>
              </a:rPr>
              <a:t> variations (S)</a:t>
            </a:r>
            <a:endParaRPr lang="en-GB" sz="1600" b="1"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n-GB" sz="16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Irregular</a:t>
            </a:r>
            <a:r>
              <a:rPr lang="en-GB" sz="1600" b="1" dirty="0">
                <a:latin typeface="Calibri" panose="020F0502020204030204" pitchFamily="34" charset="0"/>
                <a:ea typeface="Times New Roman" panose="02020603050405020304" pitchFamily="18" charset="0"/>
                <a:cs typeface="Calibri" panose="020F0502020204030204" pitchFamily="34" charset="0"/>
              </a:rPr>
              <a:t> variations (I)</a:t>
            </a:r>
            <a:endParaRPr lang="en-GB" sz="16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A147703-255A-46BE-A939-303696669C6E}"/>
              </a:ext>
            </a:extLst>
          </p:cNvPr>
          <p:cNvSpPr/>
          <p:nvPr/>
        </p:nvSpPr>
        <p:spPr>
          <a:xfrm>
            <a:off x="4499992" y="1315143"/>
            <a:ext cx="1644489" cy="369332"/>
          </a:xfrm>
          <a:prstGeom prst="rect">
            <a:avLst/>
          </a:prstGeom>
        </p:spPr>
        <p:txBody>
          <a:bodyPr wrap="none">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Additive model</a:t>
            </a:r>
            <a:endParaRPr lang="en-GB" dirty="0"/>
          </a:p>
        </p:txBody>
      </p:sp>
      <p:sp>
        <p:nvSpPr>
          <p:cNvPr id="9" name="Rectangle 8">
            <a:extLst>
              <a:ext uri="{FF2B5EF4-FFF2-40B4-BE49-F238E27FC236}">
                <a16:creationId xmlns:a16="http://schemas.microsoft.com/office/drawing/2014/main" id="{FD0CA78F-AB63-412F-833F-1798F1E272AD}"/>
              </a:ext>
            </a:extLst>
          </p:cNvPr>
          <p:cNvSpPr/>
          <p:nvPr/>
        </p:nvSpPr>
        <p:spPr>
          <a:xfrm>
            <a:off x="4499992" y="2226172"/>
            <a:ext cx="2214902" cy="369332"/>
          </a:xfrm>
          <a:prstGeom prst="rect">
            <a:avLst/>
          </a:prstGeom>
        </p:spPr>
        <p:txBody>
          <a:bodyPr wrap="none">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Multiplicative model</a:t>
            </a: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11" name="Rectangle 10">
            <a:extLst>
              <a:ext uri="{FF2B5EF4-FFF2-40B4-BE49-F238E27FC236}">
                <a16:creationId xmlns:a16="http://schemas.microsoft.com/office/drawing/2014/main" id="{76C7C59C-8F22-4392-9BC6-6C4B1C05883A}"/>
              </a:ext>
            </a:extLst>
          </p:cNvPr>
          <p:cNvSpPr/>
          <p:nvPr/>
        </p:nvSpPr>
        <p:spPr>
          <a:xfrm>
            <a:off x="4508129" y="3109308"/>
            <a:ext cx="2303964" cy="369332"/>
          </a:xfrm>
          <a:prstGeom prst="rect">
            <a:avLst/>
          </a:prstGeom>
        </p:spPr>
        <p:txBody>
          <a:bodyPr wrap="none">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Mixed model example</a:t>
            </a:r>
            <a:endParaRPr lang="en-GB" dirty="0"/>
          </a:p>
        </p:txBody>
      </p:sp>
      <p:sp>
        <p:nvSpPr>
          <p:cNvPr id="13" name="Rectangle 12">
            <a:extLst>
              <a:ext uri="{FF2B5EF4-FFF2-40B4-BE49-F238E27FC236}">
                <a16:creationId xmlns:a16="http://schemas.microsoft.com/office/drawing/2014/main" id="{B1882320-80BD-4AB0-A4B3-69BE8815D053}"/>
              </a:ext>
            </a:extLst>
          </p:cNvPr>
          <p:cNvSpPr/>
          <p:nvPr/>
        </p:nvSpPr>
        <p:spPr>
          <a:xfrm>
            <a:off x="466974" y="4085519"/>
            <a:ext cx="8353498"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 method of isolating different components in a time series or, decomposing the time series as we will do here, is called the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classical time series decomposition </a:t>
            </a:r>
            <a:r>
              <a:rPr lang="en-GB" dirty="0">
                <a:latin typeface="Calibri" panose="020F0502020204030204" pitchFamily="34" charset="0"/>
                <a:ea typeface="Times New Roman" panose="02020603050405020304" pitchFamily="18" charset="0"/>
                <a:cs typeface="Times New Roman" panose="02020603050405020304" pitchFamily="18" charset="0"/>
              </a:rPr>
              <a:t>method. This is one of the oldest approaches to forecasting. The whole area of classical time series analysis is concerned with this theory and practise of how to decompose a time series into these components. Once you have identified the components and estimated them, you then recompose them to produce forecasts. </a:t>
            </a:r>
            <a:endParaRPr lang="en-GB" dirty="0"/>
          </a:p>
        </p:txBody>
      </p:sp>
      <p:pic>
        <p:nvPicPr>
          <p:cNvPr id="2" name="Picture 1">
            <a:extLst>
              <a:ext uri="{FF2B5EF4-FFF2-40B4-BE49-F238E27FC236}">
                <a16:creationId xmlns:a16="http://schemas.microsoft.com/office/drawing/2014/main" id="{061DE704-05F9-4245-A42A-7DF62F1E99FF}"/>
              </a:ext>
            </a:extLst>
          </p:cNvPr>
          <p:cNvPicPr>
            <a:picLocks noChangeAspect="1"/>
          </p:cNvPicPr>
          <p:nvPr/>
        </p:nvPicPr>
        <p:blipFill>
          <a:blip r:embed="rId2"/>
          <a:stretch>
            <a:fillRect/>
          </a:stretch>
        </p:blipFill>
        <p:spPr>
          <a:xfrm>
            <a:off x="4508129" y="1764775"/>
            <a:ext cx="2261078" cy="485714"/>
          </a:xfrm>
          <a:prstGeom prst="rect">
            <a:avLst/>
          </a:prstGeom>
        </p:spPr>
      </p:pic>
      <p:pic>
        <p:nvPicPr>
          <p:cNvPr id="14" name="Picture 13">
            <a:extLst>
              <a:ext uri="{FF2B5EF4-FFF2-40B4-BE49-F238E27FC236}">
                <a16:creationId xmlns:a16="http://schemas.microsoft.com/office/drawing/2014/main" id="{DA3C8A53-3A61-4359-9EA5-70C8F3DEB232}"/>
              </a:ext>
            </a:extLst>
          </p:cNvPr>
          <p:cNvPicPr>
            <a:picLocks noChangeAspect="1"/>
          </p:cNvPicPr>
          <p:nvPr/>
        </p:nvPicPr>
        <p:blipFill>
          <a:blip r:embed="rId3"/>
          <a:stretch>
            <a:fillRect/>
          </a:stretch>
        </p:blipFill>
        <p:spPr>
          <a:xfrm>
            <a:off x="4512439" y="2595504"/>
            <a:ext cx="2475777" cy="556153"/>
          </a:xfrm>
          <a:prstGeom prst="rect">
            <a:avLst/>
          </a:prstGeom>
        </p:spPr>
      </p:pic>
      <p:pic>
        <p:nvPicPr>
          <p:cNvPr id="15" name="Picture 14">
            <a:extLst>
              <a:ext uri="{FF2B5EF4-FFF2-40B4-BE49-F238E27FC236}">
                <a16:creationId xmlns:a16="http://schemas.microsoft.com/office/drawing/2014/main" id="{61FA469D-9735-411E-AA8A-35B9A334A178}"/>
              </a:ext>
            </a:extLst>
          </p:cNvPr>
          <p:cNvPicPr>
            <a:picLocks noChangeAspect="1"/>
          </p:cNvPicPr>
          <p:nvPr/>
        </p:nvPicPr>
        <p:blipFill>
          <a:blip r:embed="rId4"/>
          <a:stretch>
            <a:fillRect/>
          </a:stretch>
        </p:blipFill>
        <p:spPr>
          <a:xfrm>
            <a:off x="4496432" y="3449870"/>
            <a:ext cx="2716789" cy="571045"/>
          </a:xfrm>
          <a:prstGeom prst="rect">
            <a:avLst/>
          </a:prstGeom>
        </p:spPr>
      </p:pic>
      <p:sp>
        <p:nvSpPr>
          <p:cNvPr id="16" name="TextBox 15">
            <a:extLst>
              <a:ext uri="{FF2B5EF4-FFF2-40B4-BE49-F238E27FC236}">
                <a16:creationId xmlns:a16="http://schemas.microsoft.com/office/drawing/2014/main" id="{CCA8F274-DF21-4523-9141-65A06C1D7FB6}"/>
              </a:ext>
            </a:extLst>
          </p:cNvPr>
          <p:cNvSpPr txBox="1"/>
          <p:nvPr/>
        </p:nvSpPr>
        <p:spPr>
          <a:xfrm>
            <a:off x="7429500" y="1822966"/>
            <a:ext cx="792088" cy="369332"/>
          </a:xfrm>
          <a:prstGeom prst="rect">
            <a:avLst/>
          </a:prstGeom>
          <a:noFill/>
        </p:spPr>
        <p:txBody>
          <a:bodyPr wrap="square" rtlCol="0">
            <a:spAutoFit/>
          </a:bodyPr>
          <a:lstStyle/>
          <a:p>
            <a:r>
              <a:rPr lang="en-GB" dirty="0"/>
              <a:t>10.19</a:t>
            </a:r>
          </a:p>
        </p:txBody>
      </p:sp>
      <p:sp>
        <p:nvSpPr>
          <p:cNvPr id="18" name="TextBox 17">
            <a:extLst>
              <a:ext uri="{FF2B5EF4-FFF2-40B4-BE49-F238E27FC236}">
                <a16:creationId xmlns:a16="http://schemas.microsoft.com/office/drawing/2014/main" id="{BAE616E9-E321-48EA-A25D-B16CF1B2369C}"/>
              </a:ext>
            </a:extLst>
          </p:cNvPr>
          <p:cNvSpPr txBox="1"/>
          <p:nvPr/>
        </p:nvSpPr>
        <p:spPr>
          <a:xfrm>
            <a:off x="7432374" y="2708680"/>
            <a:ext cx="792088" cy="369332"/>
          </a:xfrm>
          <a:prstGeom prst="rect">
            <a:avLst/>
          </a:prstGeom>
          <a:noFill/>
        </p:spPr>
        <p:txBody>
          <a:bodyPr wrap="square" rtlCol="0">
            <a:spAutoFit/>
          </a:bodyPr>
          <a:lstStyle/>
          <a:p>
            <a:r>
              <a:rPr lang="en-GB" dirty="0"/>
              <a:t>10.20</a:t>
            </a:r>
          </a:p>
        </p:txBody>
      </p:sp>
      <p:sp>
        <p:nvSpPr>
          <p:cNvPr id="20" name="TextBox 19">
            <a:extLst>
              <a:ext uri="{FF2B5EF4-FFF2-40B4-BE49-F238E27FC236}">
                <a16:creationId xmlns:a16="http://schemas.microsoft.com/office/drawing/2014/main" id="{F3B36C82-D6AC-497E-AC5F-0B8F223030D7}"/>
              </a:ext>
            </a:extLst>
          </p:cNvPr>
          <p:cNvSpPr txBox="1"/>
          <p:nvPr/>
        </p:nvSpPr>
        <p:spPr>
          <a:xfrm>
            <a:off x="7425684" y="3546848"/>
            <a:ext cx="792088" cy="369332"/>
          </a:xfrm>
          <a:prstGeom prst="rect">
            <a:avLst/>
          </a:prstGeom>
          <a:noFill/>
        </p:spPr>
        <p:txBody>
          <a:bodyPr wrap="square" rtlCol="0">
            <a:spAutoFit/>
          </a:bodyPr>
          <a:lstStyle/>
          <a:p>
            <a:r>
              <a:rPr lang="en-GB" dirty="0"/>
              <a:t>10.21</a:t>
            </a:r>
          </a:p>
        </p:txBody>
      </p:sp>
    </p:spTree>
    <p:extLst>
      <p:ext uri="{BB962C8B-B14F-4D97-AF65-F5344CB8AC3E}">
        <p14:creationId xmlns:p14="http://schemas.microsoft.com/office/powerpoint/2010/main" val="198619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(1/9)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8</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79E1F06-7D27-4E49-BCBB-6B3CB0521A3C}"/>
              </a:ext>
            </a:extLst>
          </p:cNvPr>
          <p:cNvSpPr/>
          <p:nvPr/>
        </p:nvSpPr>
        <p:spPr>
          <a:xfrm>
            <a:off x="464178" y="1273990"/>
            <a:ext cx="8254131" cy="1508105"/>
          </a:xfrm>
          <a:prstGeom prst="rect">
            <a:avLst/>
          </a:prstGeom>
        </p:spPr>
        <p:txBody>
          <a:bodyPr wrap="square">
            <a:spAutoFit/>
          </a:bodyPr>
          <a:lstStyle/>
          <a:p>
            <a:pPr marL="0" marR="0" algn="just" fontAlgn="auto" hangingPunct="1">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To illustrate a simple method of extracting the cyclical component, we will use data from Encyclopaedia of Mathematics that shows the number of the Canadian lynx "trapped" in the Mackenzie River district of the North-West Canada for the period 1878–1931. In fact, the time series is even longer and covers 1821-1834 </a:t>
            </a:r>
            <a:r>
              <a:rPr lang="en-GB" dirty="0">
                <a:latin typeface="Calibri" panose="020F0502020204030204" pitchFamily="34" charset="0"/>
                <a:ea typeface="Times New Roman" panose="02020603050405020304" pitchFamily="18" charset="0"/>
                <a:cs typeface="Calibri" panose="020F0502020204030204" pitchFamily="34" charset="0"/>
              </a:rPr>
              <a:t>(</a:t>
            </a:r>
            <a:r>
              <a:rPr lang="en-GB" sz="2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2"/>
              </a:rPr>
              <a:t>https://www.encyclopediaofmath.org/index.php/Canadian_lynx_data</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90A5081-CE30-40B0-B82C-1A80139D3A4C}"/>
              </a:ext>
            </a:extLst>
          </p:cNvPr>
          <p:cNvGraphicFramePr>
            <a:graphicFrameLocks noGrp="1"/>
          </p:cNvGraphicFramePr>
          <p:nvPr>
            <p:extLst>
              <p:ext uri="{D42A27DB-BD31-4B8C-83A1-F6EECF244321}">
                <p14:modId xmlns:p14="http://schemas.microsoft.com/office/powerpoint/2010/main" val="236408990"/>
              </p:ext>
            </p:extLst>
          </p:nvPr>
        </p:nvGraphicFramePr>
        <p:xfrm>
          <a:off x="2627784" y="3024311"/>
          <a:ext cx="5029200" cy="2618232"/>
        </p:xfrm>
        <a:graphic>
          <a:graphicData uri="http://schemas.openxmlformats.org/drawingml/2006/table">
            <a:tbl>
              <a:tblPr firstRow="1" firstCol="1" bandRow="1">
                <a:tableStyleId>{5C22544A-7EE6-4342-B048-85BDC9FD1C3A}</a:tableStyleId>
              </a:tblPr>
              <a:tblGrid>
                <a:gridCol w="502920">
                  <a:extLst>
                    <a:ext uri="{9D8B030D-6E8A-4147-A177-3AD203B41FA5}">
                      <a16:colId xmlns:a16="http://schemas.microsoft.com/office/drawing/2014/main" val="369520825"/>
                    </a:ext>
                  </a:extLst>
                </a:gridCol>
                <a:gridCol w="502920">
                  <a:extLst>
                    <a:ext uri="{9D8B030D-6E8A-4147-A177-3AD203B41FA5}">
                      <a16:colId xmlns:a16="http://schemas.microsoft.com/office/drawing/2014/main" val="3469688618"/>
                    </a:ext>
                  </a:extLst>
                </a:gridCol>
                <a:gridCol w="502920">
                  <a:extLst>
                    <a:ext uri="{9D8B030D-6E8A-4147-A177-3AD203B41FA5}">
                      <a16:colId xmlns:a16="http://schemas.microsoft.com/office/drawing/2014/main" val="4008933224"/>
                    </a:ext>
                  </a:extLst>
                </a:gridCol>
                <a:gridCol w="502920">
                  <a:extLst>
                    <a:ext uri="{9D8B030D-6E8A-4147-A177-3AD203B41FA5}">
                      <a16:colId xmlns:a16="http://schemas.microsoft.com/office/drawing/2014/main" val="1022294066"/>
                    </a:ext>
                  </a:extLst>
                </a:gridCol>
                <a:gridCol w="502920">
                  <a:extLst>
                    <a:ext uri="{9D8B030D-6E8A-4147-A177-3AD203B41FA5}">
                      <a16:colId xmlns:a16="http://schemas.microsoft.com/office/drawing/2014/main" val="3473761719"/>
                    </a:ext>
                  </a:extLst>
                </a:gridCol>
                <a:gridCol w="502920">
                  <a:extLst>
                    <a:ext uri="{9D8B030D-6E8A-4147-A177-3AD203B41FA5}">
                      <a16:colId xmlns:a16="http://schemas.microsoft.com/office/drawing/2014/main" val="2393699786"/>
                    </a:ext>
                  </a:extLst>
                </a:gridCol>
                <a:gridCol w="502920">
                  <a:extLst>
                    <a:ext uri="{9D8B030D-6E8A-4147-A177-3AD203B41FA5}">
                      <a16:colId xmlns:a16="http://schemas.microsoft.com/office/drawing/2014/main" val="1648750646"/>
                    </a:ext>
                  </a:extLst>
                </a:gridCol>
                <a:gridCol w="502920">
                  <a:extLst>
                    <a:ext uri="{9D8B030D-6E8A-4147-A177-3AD203B41FA5}">
                      <a16:colId xmlns:a16="http://schemas.microsoft.com/office/drawing/2014/main" val="1042346646"/>
                    </a:ext>
                  </a:extLst>
                </a:gridCol>
                <a:gridCol w="502920">
                  <a:extLst>
                    <a:ext uri="{9D8B030D-6E8A-4147-A177-3AD203B41FA5}">
                      <a16:colId xmlns:a16="http://schemas.microsoft.com/office/drawing/2014/main" val="1753997848"/>
                    </a:ext>
                  </a:extLst>
                </a:gridCol>
                <a:gridCol w="502920">
                  <a:extLst>
                    <a:ext uri="{9D8B030D-6E8A-4147-A177-3AD203B41FA5}">
                      <a16:colId xmlns:a16="http://schemas.microsoft.com/office/drawing/2014/main" val="2731926985"/>
                    </a:ext>
                  </a:extLst>
                </a:gridCol>
              </a:tblGrid>
              <a:tr h="190500">
                <a:tc>
                  <a:txBody>
                    <a:bodyPr/>
                    <a:lstStyle/>
                    <a:p>
                      <a:pPr marL="0" marR="0" algn="ctr" fontAlgn="auto" hangingPunct="1">
                        <a:lnSpc>
                          <a:spcPct val="107000"/>
                        </a:lnSpc>
                        <a:spcBef>
                          <a:spcPts val="0"/>
                        </a:spcBef>
                        <a:spcAft>
                          <a:spcPts val="0"/>
                        </a:spcAft>
                      </a:pPr>
                      <a:r>
                        <a:rPr lang="en-GB" sz="1400">
                          <a:effectLst/>
                        </a:rPr>
                        <a:t>Year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No.</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Year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No.</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Year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No.</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Year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No.</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Year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No.</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7739601"/>
                  </a:ext>
                </a:extLst>
              </a:tr>
              <a:tr h="190500">
                <a:tc>
                  <a:txBody>
                    <a:bodyPr/>
                    <a:lstStyle/>
                    <a:p>
                      <a:pPr marL="0" marR="0" algn="ctr" fontAlgn="auto" hangingPunct="1">
                        <a:lnSpc>
                          <a:spcPct val="107000"/>
                        </a:lnSpc>
                        <a:spcBef>
                          <a:spcPts val="0"/>
                        </a:spcBef>
                        <a:spcAft>
                          <a:spcPts val="0"/>
                        </a:spcAft>
                      </a:pPr>
                      <a:r>
                        <a:rPr lang="en-GB" sz="1400">
                          <a:effectLst/>
                        </a:rPr>
                        <a:t>1878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299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1889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387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1388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399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44757744"/>
                  </a:ext>
                </a:extLst>
              </a:tr>
              <a:tr h="190500">
                <a:tc>
                  <a:txBody>
                    <a:bodyPr/>
                    <a:lstStyle/>
                    <a:p>
                      <a:pPr marL="0" marR="0" algn="ctr" fontAlgn="auto" hangingPunct="1">
                        <a:lnSpc>
                          <a:spcPct val="107000"/>
                        </a:lnSpc>
                        <a:spcBef>
                          <a:spcPts val="0"/>
                        </a:spcBef>
                        <a:spcAft>
                          <a:spcPts val="0"/>
                        </a:spcAft>
                      </a:pPr>
                      <a:r>
                        <a:rPr lang="en-GB" sz="1400">
                          <a:effectLst/>
                        </a:rPr>
                        <a:t>1879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201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49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758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2713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1132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95142609"/>
                  </a:ext>
                </a:extLst>
              </a:tr>
              <a:tr h="190500">
                <a:tc>
                  <a:txBody>
                    <a:bodyPr/>
                    <a:lstStyle/>
                    <a:p>
                      <a:pPr marL="0" marR="0" algn="ctr" fontAlgn="auto" hangingPunct="1">
                        <a:lnSpc>
                          <a:spcPct val="107000"/>
                        </a:lnSpc>
                        <a:spcBef>
                          <a:spcPts val="0"/>
                        </a:spcBef>
                        <a:spcAft>
                          <a:spcPts val="0"/>
                        </a:spcAft>
                      </a:pPr>
                      <a:r>
                        <a:rPr lang="en-GB" sz="1400">
                          <a:effectLst/>
                        </a:rPr>
                        <a:t>1880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229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59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1307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3800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2432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44356786"/>
                  </a:ext>
                </a:extLst>
              </a:tr>
              <a:tr h="190500">
                <a:tc>
                  <a:txBody>
                    <a:bodyPr/>
                    <a:lstStyle/>
                    <a:p>
                      <a:pPr marL="0" marR="0" algn="ctr" fontAlgn="auto" hangingPunct="1">
                        <a:lnSpc>
                          <a:spcPct val="107000"/>
                        </a:lnSpc>
                        <a:spcBef>
                          <a:spcPts val="0"/>
                        </a:spcBef>
                        <a:spcAft>
                          <a:spcPts val="0"/>
                        </a:spcAft>
                      </a:pPr>
                      <a:r>
                        <a:rPr lang="en-GB" sz="1400">
                          <a:effectLst/>
                        </a:rPr>
                        <a:t>1881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469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3465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3091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3574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28668328"/>
                  </a:ext>
                </a:extLst>
              </a:tr>
              <a:tr h="190500">
                <a:tc>
                  <a:txBody>
                    <a:bodyPr/>
                    <a:lstStyle/>
                    <a:p>
                      <a:pPr marL="0" marR="0" algn="ctr" fontAlgn="auto" hangingPunct="1">
                        <a:lnSpc>
                          <a:spcPct val="107000"/>
                        </a:lnSpc>
                        <a:spcBef>
                          <a:spcPts val="0"/>
                        </a:spcBef>
                        <a:spcAft>
                          <a:spcPts val="0"/>
                        </a:spcAft>
                      </a:pPr>
                      <a:r>
                        <a:rPr lang="en-GB" sz="1400">
                          <a:effectLst/>
                        </a:rPr>
                        <a:t>1882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736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377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6991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2985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2935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8233280"/>
                  </a:ext>
                </a:extLst>
              </a:tr>
              <a:tr h="190500">
                <a:tc>
                  <a:txBody>
                    <a:bodyPr/>
                    <a:lstStyle/>
                    <a:p>
                      <a:pPr marL="0" marR="0" algn="ctr" fontAlgn="auto" hangingPunct="1">
                        <a:lnSpc>
                          <a:spcPct val="107000"/>
                        </a:lnSpc>
                        <a:spcBef>
                          <a:spcPts val="0"/>
                        </a:spcBef>
                        <a:spcAft>
                          <a:spcPts val="0"/>
                        </a:spcAft>
                      </a:pPr>
                      <a:r>
                        <a:rPr lang="en-GB" sz="1400">
                          <a:effectLst/>
                        </a:rPr>
                        <a:t>1883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2042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1292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6313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3790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1537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13460340"/>
                  </a:ext>
                </a:extLst>
              </a:tr>
              <a:tr h="190500">
                <a:tc>
                  <a:txBody>
                    <a:bodyPr/>
                    <a:lstStyle/>
                    <a:p>
                      <a:pPr marL="0" marR="0" algn="ctr" fontAlgn="auto" hangingPunct="1">
                        <a:lnSpc>
                          <a:spcPct val="107000"/>
                        </a:lnSpc>
                        <a:spcBef>
                          <a:spcPts val="0"/>
                        </a:spcBef>
                        <a:spcAft>
                          <a:spcPts val="0"/>
                        </a:spcAft>
                      </a:pPr>
                      <a:r>
                        <a:rPr lang="en-GB" sz="1400">
                          <a:effectLst/>
                        </a:rPr>
                        <a:t>1884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2811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4031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3794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674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529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3924935"/>
                  </a:ext>
                </a:extLst>
              </a:tr>
              <a:tr h="190500">
                <a:tc>
                  <a:txBody>
                    <a:bodyPr/>
                    <a:lstStyle/>
                    <a:p>
                      <a:pPr marL="0" marR="0" algn="ctr" fontAlgn="auto" hangingPunct="1">
                        <a:lnSpc>
                          <a:spcPct val="107000"/>
                        </a:lnSpc>
                        <a:spcBef>
                          <a:spcPts val="0"/>
                        </a:spcBef>
                        <a:spcAft>
                          <a:spcPts val="0"/>
                        </a:spcAft>
                      </a:pPr>
                      <a:r>
                        <a:rPr lang="en-GB" sz="1400">
                          <a:effectLst/>
                        </a:rPr>
                        <a:t>1885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4431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3495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1836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81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485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22579214"/>
                  </a:ext>
                </a:extLst>
              </a:tr>
              <a:tr h="190500">
                <a:tc>
                  <a:txBody>
                    <a:bodyPr/>
                    <a:lstStyle/>
                    <a:p>
                      <a:pPr marL="0" marR="0" algn="ctr" fontAlgn="auto" hangingPunct="1">
                        <a:lnSpc>
                          <a:spcPct val="107000"/>
                        </a:lnSpc>
                        <a:spcBef>
                          <a:spcPts val="0"/>
                        </a:spcBef>
                        <a:spcAft>
                          <a:spcPts val="0"/>
                        </a:spcAft>
                      </a:pPr>
                      <a:r>
                        <a:rPr lang="en-GB" sz="1400">
                          <a:effectLst/>
                        </a:rPr>
                        <a:t>1886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2511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587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345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80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1930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662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64633300"/>
                  </a:ext>
                </a:extLst>
              </a:tr>
              <a:tr h="190500">
                <a:tc>
                  <a:txBody>
                    <a:bodyPr/>
                    <a:lstStyle/>
                    <a:p>
                      <a:pPr marL="0" marR="0" algn="ctr" fontAlgn="auto" hangingPunct="1">
                        <a:lnSpc>
                          <a:spcPct val="107000"/>
                        </a:lnSpc>
                        <a:spcBef>
                          <a:spcPts val="0"/>
                        </a:spcBef>
                        <a:spcAft>
                          <a:spcPts val="0"/>
                        </a:spcAft>
                      </a:pPr>
                      <a:r>
                        <a:rPr lang="en-GB" sz="1400">
                          <a:effectLst/>
                        </a:rPr>
                        <a:t>1887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389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105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1909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382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108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1931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1000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717955"/>
                  </a:ext>
                </a:extLst>
              </a:tr>
              <a:tr h="190500">
                <a:tc>
                  <a:txBody>
                    <a:bodyPr/>
                    <a:lstStyle/>
                    <a:p>
                      <a:pPr marL="0" marR="0" algn="ctr" fontAlgn="auto" hangingPunct="1">
                        <a:lnSpc>
                          <a:spcPct val="107000"/>
                        </a:lnSpc>
                        <a:spcBef>
                          <a:spcPts val="0"/>
                        </a:spcBef>
                        <a:spcAft>
                          <a:spcPts val="0"/>
                        </a:spcAft>
                      </a:pPr>
                      <a:r>
                        <a:rPr lang="en-GB" sz="1400">
                          <a:effectLst/>
                        </a:rPr>
                        <a:t>1888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73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1899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153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1910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808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1921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229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18907515"/>
                  </a:ext>
                </a:extLst>
              </a:tr>
            </a:tbl>
          </a:graphicData>
        </a:graphic>
      </p:graphicFrame>
      <p:sp>
        <p:nvSpPr>
          <p:cNvPr id="7" name="Rectangle 6">
            <a:extLst>
              <a:ext uri="{FF2B5EF4-FFF2-40B4-BE49-F238E27FC236}">
                <a16:creationId xmlns:a16="http://schemas.microsoft.com/office/drawing/2014/main" id="{ACED8A72-E779-4B6E-AFC7-4A9D5B52B6D9}"/>
              </a:ext>
            </a:extLst>
          </p:cNvPr>
          <p:cNvSpPr/>
          <p:nvPr/>
        </p:nvSpPr>
        <p:spPr>
          <a:xfrm>
            <a:off x="769075" y="4260356"/>
            <a:ext cx="157729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10.15</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62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1DC-1D89-4BB1-8EC4-F99F49D0DE2E}"/>
              </a:ext>
            </a:extLst>
          </p:cNvPr>
          <p:cNvSpPr>
            <a:spLocks noGrp="1"/>
          </p:cNvSpPr>
          <p:nvPr>
            <p:ph type="ctrTitle"/>
          </p:nvPr>
        </p:nvSpPr>
        <p:spPr/>
        <p:txBody>
          <a:bodyPr/>
          <a:lstStyle/>
          <a:p>
            <a:r>
              <a:rPr lang="en-GB" dirty="0"/>
              <a:t>Cyclical component (2/9)</a:t>
            </a:r>
          </a:p>
        </p:txBody>
      </p:sp>
      <p:sp>
        <p:nvSpPr>
          <p:cNvPr id="3" name="Slide Number Placeholder 2">
            <a:extLst>
              <a:ext uri="{FF2B5EF4-FFF2-40B4-BE49-F238E27FC236}">
                <a16:creationId xmlns:a16="http://schemas.microsoft.com/office/drawing/2014/main" id="{C1B0787C-45E0-4984-8E24-A6042FE97889}"/>
              </a:ext>
            </a:extLst>
          </p:cNvPr>
          <p:cNvSpPr>
            <a:spLocks noGrp="1"/>
          </p:cNvSpPr>
          <p:nvPr>
            <p:ph type="sldNum" sz="quarter" idx="10"/>
          </p:nvPr>
        </p:nvSpPr>
        <p:spPr/>
        <p:txBody>
          <a:bodyPr/>
          <a:lstStyle/>
          <a:p>
            <a:pPr>
              <a:defRPr/>
            </a:pPr>
            <a:fld id="{8ED7645F-28E9-43F5-8DE8-F26D6BFC7DBB}" type="slidenum">
              <a:rPr lang="en-GB" smtClean="0"/>
              <a:pPr>
                <a:defRPr/>
              </a:pPr>
              <a:t>9</a:t>
            </a:fld>
            <a:endParaRPr lang="en-GB" dirty="0"/>
          </a:p>
        </p:txBody>
      </p:sp>
      <p:sp>
        <p:nvSpPr>
          <p:cNvPr id="4" name="Footer Placeholder 3">
            <a:extLst>
              <a:ext uri="{FF2B5EF4-FFF2-40B4-BE49-F238E27FC236}">
                <a16:creationId xmlns:a16="http://schemas.microsoft.com/office/drawing/2014/main" id="{49D16B8C-D309-481A-9FF0-DD1FEE6F2C7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60F9681-D1E5-4DDB-BF94-BB2E18BBFC86}"/>
              </a:ext>
            </a:extLst>
          </p:cNvPr>
          <p:cNvSpPr/>
          <p:nvPr/>
        </p:nvSpPr>
        <p:spPr>
          <a:xfrm>
            <a:off x="519207" y="1268760"/>
            <a:ext cx="3260705"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time series consists of 54 observations and when we plot it, it looks as in Figure 10.56.</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4B1B51F-6621-438E-9648-0E0658C5AC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286044"/>
            <a:ext cx="4781962" cy="3139321"/>
          </a:xfrm>
          <a:prstGeom prst="rect">
            <a:avLst/>
          </a:prstGeom>
          <a:noFill/>
        </p:spPr>
      </p:pic>
      <p:sp>
        <p:nvSpPr>
          <p:cNvPr id="7" name="Rectangle 6">
            <a:extLst>
              <a:ext uri="{FF2B5EF4-FFF2-40B4-BE49-F238E27FC236}">
                <a16:creationId xmlns:a16="http://schemas.microsoft.com/office/drawing/2014/main" id="{52CB1827-182D-46FC-BBDD-9C662E4EB0A1}"/>
              </a:ext>
            </a:extLst>
          </p:cNvPr>
          <p:cNvSpPr/>
          <p:nvPr/>
        </p:nvSpPr>
        <p:spPr>
          <a:xfrm>
            <a:off x="547015" y="2520485"/>
            <a:ext cx="2944865" cy="3139321"/>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This appears to be a cyclical time series, so we will now apply the classical decomposition principles and calculations in Excel (rows 11 to 47 are hidden). The graph in Figure 10.56 indicates a repeating pattern approximately every 9 years, so the length of the lynx trapping cycle is 9 years.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407E3BB-4AC2-4C22-BA8D-A16670A097C8}"/>
              </a:ext>
            </a:extLst>
          </p:cNvPr>
          <p:cNvSpPr/>
          <p:nvPr/>
        </p:nvSpPr>
        <p:spPr>
          <a:xfrm>
            <a:off x="3721402" y="4481245"/>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10.56</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41040"/>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1994</TotalTime>
  <Words>4880</Words>
  <Application>Microsoft Office PowerPoint</Application>
  <PresentationFormat>On-screen Show (4:3)</PresentationFormat>
  <Paragraphs>497</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Symbol</vt:lpstr>
      <vt:lpstr>Times New Roman</vt:lpstr>
      <vt:lpstr>Title</vt:lpstr>
      <vt:lpstr>Time series data - Long term forecasts and seasonality</vt:lpstr>
      <vt:lpstr>Learning Objectives</vt:lpstr>
      <vt:lpstr>Part 2 Seasonality and Decomposition in classical time series analysis </vt:lpstr>
      <vt:lpstr>Example 10.13 (1/4)</vt:lpstr>
      <vt:lpstr>Example 10.13 (2/4)</vt:lpstr>
      <vt:lpstr>Example 10.13 (3/4)</vt:lpstr>
      <vt:lpstr>Example 10.13 (4/4)</vt:lpstr>
      <vt:lpstr>Cyclical component (1/9)</vt:lpstr>
      <vt:lpstr>Cyclical component (2/9)</vt:lpstr>
      <vt:lpstr>Cyclical component (3/9)</vt:lpstr>
      <vt:lpstr>Cyclical component (4/9)</vt:lpstr>
      <vt:lpstr>Cyclical component (5/9)</vt:lpstr>
      <vt:lpstr>Cyclical component (6/9)</vt:lpstr>
      <vt:lpstr>Cyclical component (7/9)</vt:lpstr>
      <vt:lpstr>Cyclical component (8/9)</vt:lpstr>
      <vt:lpstr>Cyclical component (9/9)</vt:lpstr>
      <vt:lpstr>SPSS solution</vt:lpstr>
      <vt:lpstr>Seasonal component (1/11)</vt:lpstr>
      <vt:lpstr>Seasonal component (2/11)</vt:lpstr>
      <vt:lpstr>Seasonal component (3/11)</vt:lpstr>
      <vt:lpstr>Seasonal component (4/11)</vt:lpstr>
      <vt:lpstr>Seasonal component (5/11)</vt:lpstr>
      <vt:lpstr>Seasonal component (6/11)</vt:lpstr>
      <vt:lpstr>Seasonal component (7/11)</vt:lpstr>
      <vt:lpstr>Seasonal component (8/11)</vt:lpstr>
      <vt:lpstr>Seasonal component (9/11)</vt:lpstr>
      <vt:lpstr>Seasonal component (10/11)</vt:lpstr>
      <vt:lpstr>Seasonal component (11/11)</vt:lpstr>
      <vt:lpstr>SPSS solution (1/9)</vt:lpstr>
      <vt:lpstr>SPSS solution (2/9)</vt:lpstr>
      <vt:lpstr>SPSS solution (3/9)</vt:lpstr>
      <vt:lpstr>SPSS solution (4/9)</vt:lpstr>
      <vt:lpstr>SPSS solution (5/9)</vt:lpstr>
      <vt:lpstr>SPSS solution (6/9)</vt:lpstr>
      <vt:lpstr>SPSS solution (7/9)</vt:lpstr>
      <vt:lpstr>SPSS solution (8/9)</vt:lpstr>
      <vt:lpstr>SPSS solution (9/9)</vt:lpstr>
      <vt:lpstr>Error measurement (1/6)</vt:lpstr>
      <vt:lpstr>Error measurement (2/6)</vt:lpstr>
      <vt:lpstr>Error measurement (3/6)</vt:lpstr>
      <vt:lpstr>Error measurement (4/6)</vt:lpstr>
      <vt:lpstr>Error measurement (5/6)</vt:lpstr>
      <vt:lpstr>Error measurement (6/6)</vt:lpstr>
      <vt:lpstr>Prediction interval (1/7)</vt:lpstr>
      <vt:lpstr>Prediction interval (2/7)</vt:lpstr>
      <vt:lpstr>Prediction interval (3/7)</vt:lpstr>
      <vt:lpstr>Prediction interval (4/7)</vt:lpstr>
      <vt:lpstr>Prediction interval (5/7)</vt:lpstr>
      <vt:lpstr>Prediction interval (6/7)</vt:lpstr>
      <vt:lpstr>Prediction interval (7/7)</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Glyn Davis</dc:creator>
  <cp:lastModifiedBy>Branko Pecar</cp:lastModifiedBy>
  <cp:revision>288</cp:revision>
  <dcterms:created xsi:type="dcterms:W3CDTF">2009-03-22T11:49:20Z</dcterms:created>
  <dcterms:modified xsi:type="dcterms:W3CDTF">2020-10-04T11:59:25Z</dcterms:modified>
</cp:coreProperties>
</file>